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68"/>
  </p:notesMasterIdLst>
  <p:handoutMasterIdLst>
    <p:handoutMasterId r:id="rId69"/>
  </p:handoutMasterIdLst>
  <p:sldIdLst>
    <p:sldId id="505" r:id="rId2"/>
    <p:sldId id="557" r:id="rId3"/>
    <p:sldId id="380" r:id="rId4"/>
    <p:sldId id="384" r:id="rId5"/>
    <p:sldId id="385" r:id="rId6"/>
    <p:sldId id="379" r:id="rId7"/>
    <p:sldId id="506" r:id="rId8"/>
    <p:sldId id="543" r:id="rId9"/>
    <p:sldId id="544" r:id="rId10"/>
    <p:sldId id="422" r:id="rId11"/>
    <p:sldId id="319" r:id="rId12"/>
    <p:sldId id="478" r:id="rId13"/>
    <p:sldId id="551" r:id="rId14"/>
    <p:sldId id="266" r:id="rId15"/>
    <p:sldId id="364" r:id="rId16"/>
    <p:sldId id="515" r:id="rId17"/>
    <p:sldId id="509" r:id="rId18"/>
    <p:sldId id="530" r:id="rId19"/>
    <p:sldId id="529" r:id="rId20"/>
    <p:sldId id="545" r:id="rId21"/>
    <p:sldId id="508" r:id="rId22"/>
    <p:sldId id="404" r:id="rId23"/>
    <p:sldId id="395" r:id="rId24"/>
    <p:sldId id="423" r:id="rId25"/>
    <p:sldId id="531" r:id="rId26"/>
    <p:sldId id="532" r:id="rId27"/>
    <p:sldId id="533" r:id="rId28"/>
    <p:sldId id="546" r:id="rId29"/>
    <p:sldId id="432" r:id="rId30"/>
    <p:sldId id="516" r:id="rId31"/>
    <p:sldId id="410" r:id="rId32"/>
    <p:sldId id="514" r:id="rId33"/>
    <p:sldId id="446" r:id="rId34"/>
    <p:sldId id="536" r:id="rId35"/>
    <p:sldId id="542" r:id="rId36"/>
    <p:sldId id="537" r:id="rId37"/>
    <p:sldId id="534" r:id="rId38"/>
    <p:sldId id="535" r:id="rId39"/>
    <p:sldId id="538" r:id="rId40"/>
    <p:sldId id="549" r:id="rId41"/>
    <p:sldId id="539" r:id="rId42"/>
    <p:sldId id="540" r:id="rId43"/>
    <p:sldId id="547" r:id="rId44"/>
    <p:sldId id="548" r:id="rId45"/>
    <p:sldId id="541" r:id="rId46"/>
    <p:sldId id="550" r:id="rId47"/>
    <p:sldId id="453" r:id="rId48"/>
    <p:sldId id="454" r:id="rId49"/>
    <p:sldId id="455" r:id="rId50"/>
    <p:sldId id="456" r:id="rId51"/>
    <p:sldId id="458" r:id="rId52"/>
    <p:sldId id="522" r:id="rId53"/>
    <p:sldId id="523" r:id="rId54"/>
    <p:sldId id="524" r:id="rId55"/>
    <p:sldId id="552" r:id="rId56"/>
    <p:sldId id="553" r:id="rId57"/>
    <p:sldId id="470" r:id="rId58"/>
    <p:sldId id="554" r:id="rId59"/>
    <p:sldId id="474" r:id="rId60"/>
    <p:sldId id="555" r:id="rId61"/>
    <p:sldId id="526" r:id="rId62"/>
    <p:sldId id="556" r:id="rId63"/>
    <p:sldId id="527" r:id="rId64"/>
    <p:sldId id="476" r:id="rId65"/>
    <p:sldId id="477" r:id="rId66"/>
    <p:sldId id="291" r:id="rId6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70"/>
      <p:bold r:id="rId71"/>
      <p:italic r:id="rId72"/>
      <p:boldItalic r:id="rId73"/>
    </p:embeddedFont>
    <p:embeddedFont>
      <p:font typeface="微软雅黑" panose="020B0503020204020204" pitchFamily="34" charset="-122"/>
      <p:regular r:id="rId74"/>
      <p:bold r:id="rId75"/>
    </p:embeddedFont>
    <p:embeddedFont>
      <p:font typeface="楷体" panose="02010609060101010101" pitchFamily="49" charset="-122"/>
      <p:regular r:id="rId76"/>
    </p:embeddedFont>
    <p:embeddedFont>
      <p:font typeface="汉语拼音" panose="000B0604020202020204" pitchFamily="34" charset="0"/>
      <p:regular r:id="rId77"/>
    </p:embeddedFont>
    <p:embeddedFont>
      <p:font typeface="黑体" panose="02010609060101010101" pitchFamily="49" charset="-122"/>
      <p:regular r:id="rId78"/>
    </p:embeddedFont>
    <p:embeddedFont>
      <p:font typeface="Impact" panose="020B0806030902050204" pitchFamily="34" charset="0"/>
      <p:regular r:id="rId79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1" autoAdjust="0"/>
    <p:restoredTop sz="95063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6" Type="http://schemas.openxmlformats.org/officeDocument/2006/relationships/font" Target="fonts/font7.fntdata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5.fntdata"/><Relationship Id="rId79" Type="http://schemas.openxmlformats.org/officeDocument/2006/relationships/font" Target="fonts/font10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openxmlformats.org/officeDocument/2006/relationships/font" Target="fonts/font9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77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font" Target="fonts/font6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/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4CBA2BD-00D6-463F-9A7B-53BAC6802F59}" type="datetimeFigureOut">
              <a:rPr lang="zh-CN" altLang="en-US"/>
              <a:pPr>
                <a:defRPr/>
              </a:pPr>
              <a:t>2020/3/27</a:t>
            </a:fld>
            <a:endParaRPr lang="zh-CN" altLang="en-US"/>
          </a:p>
        </p:txBody>
      </p:sp>
      <p:sp>
        <p:nvSpPr>
          <p:cNvPr id="4" name="页脚占位符 3">
            <a:extLst/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/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BB98F24-065C-4305-AE3E-D6D94E7C87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3877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/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D24F37B-1416-4C1C-9D46-3FCD699F121B}" type="datetimeFigureOut">
              <a:rPr lang="zh-CN" altLang="en-US"/>
              <a:pPr>
                <a:defRPr/>
              </a:pPr>
              <a:t>2020/3/27</a:t>
            </a:fld>
            <a:endParaRPr lang="zh-CN" altLang="en-US"/>
          </a:p>
        </p:txBody>
      </p:sp>
      <p:sp>
        <p:nvSpPr>
          <p:cNvPr id="4" name="幻灯片图像占位符 3">
            <a:extLst/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/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/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714DACF-D16C-46EE-8FD3-FBA67EA7E5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2596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kumimoji="1" lang="zh-CN" altLang="en-US"/>
          </a:p>
        </p:txBody>
      </p:sp>
      <p:sp>
        <p:nvSpPr>
          <p:cNvPr id="716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0D5966-E614-40F0-A9E3-F0A2D1E7D42F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D6032BA-361C-42EB-8914-C4A753D1710E}" type="slidenum">
              <a:rPr lang="zh-CN" altLang="en-US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/>
          </p:cNvPr>
          <p:cNvSpPr>
            <a:spLocks noChangeArrowheads="1"/>
          </p:cNvSpPr>
          <p:nvPr userDrawn="1"/>
        </p:nvSpPr>
        <p:spPr bwMode="auto">
          <a:xfrm>
            <a:off x="5857875" y="69850"/>
            <a:ext cx="1882567" cy="5001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kumimoji="1" lang="en-US" altLang="zh-CN" sz="2800" b="1" dirty="0">
                <a:solidFill>
                  <a:srgbClr val="A11111"/>
                </a:solidFill>
                <a:latin typeface="宋体" pitchFamily="2" charset="-122"/>
              </a:rPr>
              <a:t>1 </a:t>
            </a:r>
            <a:r>
              <a:rPr kumimoji="1" lang="zh-CN" altLang="en-US" sz="2400" b="1" dirty="0" smtClean="0">
                <a:solidFill>
                  <a:srgbClr val="A11111"/>
                </a:solidFill>
                <a:latin typeface="宋体" pitchFamily="2" charset="-122"/>
              </a:rPr>
              <a:t>消息二则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1027" name="图片 2"/>
          <p:cNvPicPr>
            <a:picLocks noChangeAspect="1" noChangeArrowheads="1"/>
          </p:cNvPicPr>
          <p:nvPr userDrawn="1"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7938" y="4514850"/>
            <a:ext cx="91440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317" r:id="rId1"/>
    <p:sldLayoutId id="2147488318" r:id="rId2"/>
    <p:sldLayoutId id="2147488319" r:id="rId3"/>
    <p:sldLayoutId id="2147488320" r:id="rId4"/>
    <p:sldLayoutId id="2147488321" r:id="rId5"/>
    <p:sldLayoutId id="2147488322" r:id="rId6"/>
    <p:sldLayoutId id="2147488323" r:id="rId7"/>
    <p:sldLayoutId id="2147488349" r:id="rId8"/>
    <p:sldLayoutId id="2147488324" r:id="rId9"/>
    <p:sldLayoutId id="2147488325" r:id="rId10"/>
    <p:sldLayoutId id="2147488326" r:id="rId11"/>
    <p:sldLayoutId id="2147488327" r:id="rId12"/>
    <p:sldLayoutId id="2147488328" r:id="rId13"/>
    <p:sldLayoutId id="2147488329" r:id="rId14"/>
    <p:sldLayoutId id="2147488330" r:id="rId15"/>
    <p:sldLayoutId id="2147488331" r:id="rId16"/>
    <p:sldLayoutId id="2147488332" r:id="rId17"/>
    <p:sldLayoutId id="2147488333" r:id="rId18"/>
    <p:sldLayoutId id="2147488334" r:id="rId19"/>
    <p:sldLayoutId id="2147488335" r:id="rId20"/>
    <p:sldLayoutId id="2147488336" r:id="rId21"/>
    <p:sldLayoutId id="2147488337" r:id="rId22"/>
    <p:sldLayoutId id="2147488338" r:id="rId23"/>
    <p:sldLayoutId id="2147488339" r:id="rId24"/>
    <p:sldLayoutId id="2147488340" r:id="rId25"/>
    <p:sldLayoutId id="2147488341" r:id="rId26"/>
    <p:sldLayoutId id="2147488342" r:id="rId27"/>
    <p:sldLayoutId id="2147488343" r:id="rId28"/>
    <p:sldLayoutId id="2147488344" r:id="rId29"/>
    <p:sldLayoutId id="2147488345" r:id="rId30"/>
    <p:sldLayoutId id="2147488346" r:id="rId31"/>
    <p:sldLayoutId id="2147488347" r:id="rId32"/>
    <p:sldLayoutId id="2147488348" r:id="rId33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  <a:ea typeface="微软雅黑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png"/><Relationship Id="rId5" Type="http://schemas.openxmlformats.org/officeDocument/2006/relationships/slide" Target="slide29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矩形 3"/>
          <p:cNvSpPr>
            <a:spLocks noChangeArrowheads="1"/>
          </p:cNvSpPr>
          <p:nvPr/>
        </p:nvSpPr>
        <p:spPr bwMode="auto">
          <a:xfrm>
            <a:off x="323850" y="1187822"/>
            <a:ext cx="84963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2019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年是南京解放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70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周年。今天让我们走近那个历史时刻，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重温那段荡气回肠、青春激扬的硝烟岁月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真切感受人民解放军的英雄气概。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3700463" y="401638"/>
            <a:ext cx="1743075" cy="643766"/>
            <a:chOff x="3333750" y="598488"/>
            <a:chExt cx="1743075" cy="643766"/>
          </a:xfrm>
        </p:grpSpPr>
        <p:sp>
          <p:nvSpPr>
            <p:cNvPr id="15" name="圆角矩形 14">
              <a:extLst/>
            </p:cNvPr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圆角矩形 15">
              <a:extLst/>
            </p:cNvPr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圆角矩形 16">
              <a:extLst/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圆角矩形 17">
              <a:extLst/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00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背景资料</a:t>
              </a:r>
            </a:p>
          </p:txBody>
        </p:sp>
      </p:grpSp>
      <p:grpSp>
        <p:nvGrpSpPr>
          <p:cNvPr id="12291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229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21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30238" y="915566"/>
            <a:ext cx="8118475" cy="39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1949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年初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淮海、辽沈、平津三大战役后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蒋介石一面玩弄和平的阴谋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一面加强长江防线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企图取得喘息时间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重整军备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卷土重来。</a:t>
            </a:r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1949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日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国民党政府拒绝在国共双方和谈代表团拟定的国内和平协议上签字。解放军第二、第三野战军和华东军区、中原军区部队共</a:t>
            </a:r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100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万人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奉命于当晚发起渡江战役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在长达</a:t>
            </a:r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500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余千米的战线上强渡长江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突破国民党长江防线。</a:t>
            </a:r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22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日</a:t>
            </a:r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时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新华社全文刊发了毛泽东同志撰写的消息《我三十万大军胜利南渡长江》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报道了人民解放军占领南岸广大地区的战况。</a:t>
            </a:r>
            <a:endParaRPr lang="zh-CN" altLang="zh-CN" sz="2500" b="1" dirty="0">
              <a:solidFill>
                <a:srgbClr val="1E1C1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60"/>
          <p:cNvSpPr>
            <a:spLocks noChangeArrowheads="1"/>
          </p:cNvSpPr>
          <p:nvPr/>
        </p:nvSpPr>
        <p:spPr bwMode="auto">
          <a:xfrm>
            <a:off x="611188" y="1636713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芜</a:t>
            </a:r>
            <a:endParaRPr lang="zh-CN" altLang="en-US" sz="4000" u="sng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270" name="矩形 61"/>
          <p:cNvSpPr>
            <a:spLocks noChangeArrowheads="1"/>
          </p:cNvSpPr>
          <p:nvPr/>
        </p:nvSpPr>
        <p:spPr bwMode="auto">
          <a:xfrm>
            <a:off x="1174750" y="1636713"/>
            <a:ext cx="4175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湖</a:t>
            </a:r>
          </a:p>
        </p:txBody>
      </p:sp>
      <p:sp>
        <p:nvSpPr>
          <p:cNvPr id="13316" name="矩形 62"/>
          <p:cNvSpPr>
            <a:spLocks noChangeArrowheads="1"/>
          </p:cNvSpPr>
          <p:nvPr/>
        </p:nvSpPr>
        <p:spPr bwMode="auto">
          <a:xfrm>
            <a:off x="2843213" y="1636713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督</a:t>
            </a:r>
          </a:p>
        </p:txBody>
      </p:sp>
      <p:sp>
        <p:nvSpPr>
          <p:cNvPr id="11272" name="矩形 63"/>
          <p:cNvSpPr>
            <a:spLocks noChangeArrowheads="1"/>
          </p:cNvSpPr>
          <p:nvPr/>
        </p:nvSpPr>
        <p:spPr bwMode="auto">
          <a:xfrm>
            <a:off x="3392488" y="16367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战</a:t>
            </a:r>
          </a:p>
        </p:txBody>
      </p:sp>
      <p:sp>
        <p:nvSpPr>
          <p:cNvPr id="13318" name="矩形 64"/>
          <p:cNvSpPr>
            <a:spLocks noChangeArrowheads="1"/>
          </p:cNvSpPr>
          <p:nvPr/>
        </p:nvSpPr>
        <p:spPr bwMode="auto">
          <a:xfrm>
            <a:off x="5024438" y="16367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荻</a:t>
            </a:r>
          </a:p>
        </p:txBody>
      </p:sp>
      <p:sp>
        <p:nvSpPr>
          <p:cNvPr id="11274" name="矩形 65"/>
          <p:cNvSpPr>
            <a:spLocks noChangeArrowheads="1"/>
          </p:cNvSpPr>
          <p:nvPr/>
        </p:nvSpPr>
        <p:spPr bwMode="auto">
          <a:xfrm>
            <a:off x="5529263" y="16367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港</a:t>
            </a:r>
          </a:p>
        </p:txBody>
      </p:sp>
      <p:sp>
        <p:nvSpPr>
          <p:cNvPr id="13320" name="矩形 66"/>
          <p:cNvSpPr>
            <a:spLocks noChangeArrowheads="1"/>
          </p:cNvSpPr>
          <p:nvPr/>
        </p:nvSpPr>
        <p:spPr bwMode="auto">
          <a:xfrm>
            <a:off x="663575" y="276383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诸</a:t>
            </a:r>
          </a:p>
        </p:txBody>
      </p:sp>
      <p:sp>
        <p:nvSpPr>
          <p:cNvPr id="11276" name="矩形 67"/>
          <p:cNvSpPr>
            <a:spLocks noChangeArrowheads="1"/>
          </p:cNvSpPr>
          <p:nvPr/>
        </p:nvSpPr>
        <p:spPr bwMode="auto">
          <a:xfrm>
            <a:off x="1166813" y="276383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城</a:t>
            </a:r>
          </a:p>
        </p:txBody>
      </p:sp>
      <p:sp>
        <p:nvSpPr>
          <p:cNvPr id="11277" name="矩形 68"/>
          <p:cNvSpPr>
            <a:spLocks noChangeArrowheads="1"/>
          </p:cNvSpPr>
          <p:nvPr/>
        </p:nvSpPr>
        <p:spPr bwMode="auto">
          <a:xfrm>
            <a:off x="2784475" y="2763838"/>
            <a:ext cx="70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要</a:t>
            </a:r>
          </a:p>
        </p:txBody>
      </p:sp>
      <p:sp>
        <p:nvSpPr>
          <p:cNvPr id="13323" name="矩形 69"/>
          <p:cNvSpPr>
            <a:spLocks noChangeArrowheads="1"/>
          </p:cNvSpPr>
          <p:nvPr/>
        </p:nvSpPr>
        <p:spPr bwMode="auto">
          <a:xfrm>
            <a:off x="3297238" y="276383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塞</a:t>
            </a:r>
          </a:p>
        </p:txBody>
      </p:sp>
      <p:sp>
        <p:nvSpPr>
          <p:cNvPr id="13324" name="矩形 70"/>
          <p:cNvSpPr>
            <a:spLocks noChangeArrowheads="1"/>
          </p:cNvSpPr>
          <p:nvPr/>
        </p:nvSpPr>
        <p:spPr bwMode="auto">
          <a:xfrm>
            <a:off x="5035550" y="2763838"/>
            <a:ext cx="688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泄</a:t>
            </a:r>
          </a:p>
        </p:txBody>
      </p:sp>
      <p:sp>
        <p:nvSpPr>
          <p:cNvPr id="11280" name="矩形 71"/>
          <p:cNvSpPr>
            <a:spLocks noChangeArrowheads="1"/>
          </p:cNvSpPr>
          <p:nvPr/>
        </p:nvSpPr>
        <p:spPr bwMode="auto">
          <a:xfrm>
            <a:off x="5614988" y="280035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气</a:t>
            </a:r>
          </a:p>
        </p:txBody>
      </p:sp>
      <p:sp>
        <p:nvSpPr>
          <p:cNvPr id="13326" name="矩形 72"/>
          <p:cNvSpPr>
            <a:spLocks noChangeArrowheads="1"/>
          </p:cNvSpPr>
          <p:nvPr/>
        </p:nvSpPr>
        <p:spPr bwMode="auto">
          <a:xfrm>
            <a:off x="6880225" y="1636713"/>
            <a:ext cx="70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溃</a:t>
            </a:r>
          </a:p>
        </p:txBody>
      </p:sp>
      <p:sp>
        <p:nvSpPr>
          <p:cNvPr id="11282" name="矩形 73"/>
          <p:cNvSpPr>
            <a:spLocks noChangeArrowheads="1"/>
          </p:cNvSpPr>
          <p:nvPr/>
        </p:nvSpPr>
        <p:spPr bwMode="auto">
          <a:xfrm>
            <a:off x="7386638" y="1636713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退</a:t>
            </a:r>
          </a:p>
        </p:txBody>
      </p:sp>
      <p:sp>
        <p:nvSpPr>
          <p:cNvPr id="13328" name="矩形 74"/>
          <p:cNvSpPr>
            <a:spLocks noChangeArrowheads="1"/>
          </p:cNvSpPr>
          <p:nvPr/>
        </p:nvSpPr>
        <p:spPr bwMode="auto">
          <a:xfrm>
            <a:off x="6934200" y="2763838"/>
            <a:ext cx="7000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歼</a:t>
            </a:r>
          </a:p>
        </p:txBody>
      </p:sp>
      <p:sp>
        <p:nvSpPr>
          <p:cNvPr id="11284" name="矩形 75"/>
          <p:cNvSpPr>
            <a:spLocks noChangeArrowheads="1"/>
          </p:cNvSpPr>
          <p:nvPr/>
        </p:nvSpPr>
        <p:spPr bwMode="auto">
          <a:xfrm>
            <a:off x="7483475" y="2763838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灭</a:t>
            </a:r>
          </a:p>
        </p:txBody>
      </p:sp>
      <p:sp>
        <p:nvSpPr>
          <p:cNvPr id="13330" name="矩形 76"/>
          <p:cNvSpPr>
            <a:spLocks noChangeArrowheads="1"/>
          </p:cNvSpPr>
          <p:nvPr/>
        </p:nvSpPr>
        <p:spPr bwMode="auto">
          <a:xfrm>
            <a:off x="6627813" y="3873500"/>
            <a:ext cx="700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</a:t>
            </a:r>
          </a:p>
        </p:txBody>
      </p:sp>
      <p:sp>
        <p:nvSpPr>
          <p:cNvPr id="11286" name="矩形 77"/>
          <p:cNvSpPr>
            <a:spLocks noChangeArrowheads="1"/>
          </p:cNvSpPr>
          <p:nvPr/>
        </p:nvSpPr>
        <p:spPr bwMode="auto">
          <a:xfrm>
            <a:off x="5114925" y="3873500"/>
            <a:ext cx="1727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锐不可</a:t>
            </a:r>
          </a:p>
        </p:txBody>
      </p:sp>
      <p:sp>
        <p:nvSpPr>
          <p:cNvPr id="13332" name="矩形 78"/>
          <p:cNvSpPr>
            <a:spLocks noChangeArrowheads="1"/>
          </p:cNvSpPr>
          <p:nvPr/>
        </p:nvSpPr>
        <p:spPr bwMode="auto">
          <a:xfrm>
            <a:off x="1114425" y="3873500"/>
            <a:ext cx="698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枯</a:t>
            </a:r>
          </a:p>
        </p:txBody>
      </p:sp>
      <p:sp>
        <p:nvSpPr>
          <p:cNvPr id="11288" name="矩形 79"/>
          <p:cNvSpPr>
            <a:spLocks noChangeArrowheads="1"/>
          </p:cNvSpPr>
          <p:nvPr/>
        </p:nvSpPr>
        <p:spPr bwMode="auto">
          <a:xfrm>
            <a:off x="608013" y="3873500"/>
            <a:ext cx="2235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itchFamily="49" charset="-122"/>
                <a:ea typeface="楷体" pitchFamily="49" charset="-122"/>
              </a:rPr>
              <a:t>摧 </a:t>
            </a:r>
            <a:r>
              <a:rPr lang="zh-CN" altLang="en-US" sz="4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000">
                <a:latin typeface="楷体" pitchFamily="49" charset="-122"/>
                <a:ea typeface="楷体" pitchFamily="49" charset="-122"/>
              </a:rPr>
              <a:t>拉朽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895600" y="1144588"/>
            <a:ext cx="6461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>
                <a:latin typeface="汉语拼音" pitchFamily="34" charset="0"/>
                <a:ea typeface="黑体" pitchFamily="49" charset="-122"/>
              </a:rPr>
              <a:t>dū</a:t>
            </a:r>
            <a:endParaRPr lang="zh-CN" altLang="en-US" sz="3200"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076825" y="1144588"/>
            <a:ext cx="530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>
                <a:latin typeface="汉语拼音" pitchFamily="34" charset="0"/>
                <a:ea typeface="黑体" pitchFamily="49" charset="-122"/>
              </a:rPr>
              <a:t>dí</a:t>
            </a:r>
            <a:endParaRPr lang="zh-CN" altLang="en-US" sz="3200"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65163" y="2366963"/>
            <a:ext cx="8905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>
                <a:latin typeface="汉语拼音" pitchFamily="34" charset="0"/>
                <a:ea typeface="黑体" pitchFamily="49" charset="-122"/>
              </a:rPr>
              <a:t>zhū</a:t>
            </a:r>
            <a:endParaRPr lang="zh-CN" altLang="en-US" sz="3200"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281363" y="2366963"/>
            <a:ext cx="7254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>
                <a:latin typeface="汉语拼音" pitchFamily="34" charset="0"/>
                <a:ea typeface="黑体" pitchFamily="49" charset="-122"/>
              </a:rPr>
              <a:t>sài</a:t>
            </a:r>
            <a:endParaRPr lang="zh-CN" altLang="en-US" sz="3200"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889750" y="1144588"/>
            <a:ext cx="738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latin typeface="汉语拼音" pitchFamily="34" charset="0"/>
                <a:ea typeface="黑体" pitchFamily="49" charset="-122"/>
              </a:rPr>
              <a:t>kuì</a:t>
            </a:r>
            <a:endParaRPr lang="zh-CN" altLang="en-US" sz="3200"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038725" y="2379663"/>
            <a:ext cx="715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latin typeface="汉语拼音" pitchFamily="34" charset="0"/>
                <a:ea typeface="黑体" pitchFamily="49" charset="-122"/>
              </a:rPr>
              <a:t>xiè</a:t>
            </a:r>
            <a:endParaRPr lang="zh-CN" altLang="en-US" sz="3200"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762750" y="2366963"/>
            <a:ext cx="939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>
                <a:latin typeface="汉语拼音" pitchFamily="34" charset="0"/>
                <a:ea typeface="黑体" pitchFamily="49" charset="-122"/>
              </a:rPr>
              <a:t>jiān</a:t>
            </a:r>
            <a:endParaRPr lang="zh-CN" altLang="en-US" sz="3200"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486525" y="3406775"/>
            <a:ext cx="1149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latin typeface="汉语拼音" pitchFamily="34" charset="0"/>
                <a:ea typeface="黑体" pitchFamily="49" charset="-122"/>
              </a:rPr>
              <a:t>dānɡ</a:t>
            </a:r>
            <a:endParaRPr lang="zh-CN" altLang="en-US" sz="3200"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182688" y="3392488"/>
            <a:ext cx="619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>
                <a:latin typeface="汉语拼音" pitchFamily="34" charset="0"/>
                <a:ea typeface="黑体" pitchFamily="49" charset="-122"/>
              </a:rPr>
              <a:t>kū</a:t>
            </a:r>
            <a:endParaRPr lang="zh-CN" altLang="en-US" sz="3200"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46113" y="1144588"/>
            <a:ext cx="766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>
                <a:latin typeface="汉语拼音" pitchFamily="34" charset="0"/>
                <a:ea typeface="黑体" pitchFamily="49" charset="-122"/>
              </a:rPr>
              <a:t>wú</a:t>
            </a:r>
            <a:endParaRPr lang="zh-CN" altLang="en-US" sz="3200">
              <a:latin typeface="汉语拼音" pitchFamily="34" charset="0"/>
              <a:ea typeface="黑体" pitchFamily="49" charset="-122"/>
            </a:endParaRPr>
          </a:p>
        </p:txBody>
      </p:sp>
      <p:grpSp>
        <p:nvGrpSpPr>
          <p:cNvPr id="13344" name="组合 2"/>
          <p:cNvGrpSpPr>
            <a:grpSpLocks/>
          </p:cNvGrpSpPr>
          <p:nvPr/>
        </p:nvGrpSpPr>
        <p:grpSpPr bwMode="auto">
          <a:xfrm>
            <a:off x="539750" y="565150"/>
            <a:ext cx="1497013" cy="643766"/>
            <a:chOff x="752475" y="598488"/>
            <a:chExt cx="1497013" cy="643765"/>
          </a:xfrm>
        </p:grpSpPr>
        <p:sp>
          <p:nvSpPr>
            <p:cNvPr id="43" name="圆角矩形 42">
              <a:extLst/>
            </p:cNvPr>
            <p:cNvSpPr/>
            <p:nvPr/>
          </p:nvSpPr>
          <p:spPr>
            <a:xfrm rot="20326116">
              <a:off x="1746250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圆角矩形 43">
              <a:extLst/>
            </p:cNvPr>
            <p:cNvSpPr/>
            <p:nvPr/>
          </p:nvSpPr>
          <p:spPr>
            <a:xfrm rot="319204">
              <a:off x="12588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圆角矩形 44">
              <a:extLst/>
            </p:cNvPr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52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64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读一读</a:t>
              </a:r>
            </a:p>
          </p:txBody>
        </p:sp>
      </p:grpSp>
      <p:grpSp>
        <p:nvGrpSpPr>
          <p:cNvPr id="13345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334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49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菱形 49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2" grpId="0"/>
      <p:bldP spid="11274" grpId="0"/>
      <p:bldP spid="11276" grpId="0"/>
      <p:bldP spid="11277" grpId="0"/>
      <p:bldP spid="11280" grpId="0"/>
      <p:bldP spid="11282" grpId="0"/>
      <p:bldP spid="11284" grpId="0"/>
      <p:bldP spid="11286" grpId="0"/>
      <p:bldP spid="11288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5"/>
          <p:cNvSpPr txBox="1">
            <a:spLocks noChangeArrowheads="1"/>
          </p:cNvSpPr>
          <p:nvPr/>
        </p:nvSpPr>
        <p:spPr bwMode="auto">
          <a:xfrm>
            <a:off x="5116513" y="4084638"/>
            <a:ext cx="1795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（        ）</a:t>
            </a:r>
          </a:p>
        </p:txBody>
      </p:sp>
      <p:sp>
        <p:nvSpPr>
          <p:cNvPr id="63" name="TextBox 5"/>
          <p:cNvSpPr txBox="1">
            <a:spLocks noChangeArrowheads="1"/>
          </p:cNvSpPr>
          <p:nvPr/>
        </p:nvSpPr>
        <p:spPr bwMode="auto">
          <a:xfrm>
            <a:off x="5076825" y="3462338"/>
            <a:ext cx="17954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（        ）</a:t>
            </a:r>
          </a:p>
        </p:txBody>
      </p:sp>
      <p:sp>
        <p:nvSpPr>
          <p:cNvPr id="60" name="TextBox 5"/>
          <p:cNvSpPr txBox="1">
            <a:spLocks noChangeArrowheads="1"/>
          </p:cNvSpPr>
          <p:nvPr/>
        </p:nvSpPr>
        <p:spPr bwMode="auto">
          <a:xfrm>
            <a:off x="5037138" y="1520825"/>
            <a:ext cx="1795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（ </a:t>
            </a:r>
            <a:r>
              <a:rPr lang="zh-CN" altLang="en-US" sz="3200" dirty="0" smtClean="0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       </a:t>
            </a:r>
            <a:r>
              <a:rPr lang="zh-CN" altLang="en-US" sz="3200" b="1" dirty="0" smtClean="0">
                <a:solidFill>
                  <a:srgbClr val="000000"/>
                </a:solidFill>
                <a:latin typeface="汉语拼音" pitchFamily="34" charset="0"/>
                <a:ea typeface="楷体" pitchFamily="49" charset="-122"/>
              </a:rPr>
              <a:t>）</a:t>
            </a:r>
            <a:endParaRPr lang="zh-CN" altLang="en-US" sz="3200" b="1" dirty="0">
              <a:solidFill>
                <a:srgbClr val="000000"/>
              </a:solidFill>
              <a:latin typeface="汉语拼音" pitchFamily="34" charset="0"/>
              <a:ea typeface="楷体" pitchFamily="49" charset="-122"/>
            </a:endParaRPr>
          </a:p>
        </p:txBody>
      </p:sp>
      <p:grpSp>
        <p:nvGrpSpPr>
          <p:cNvPr id="14338" name="组合 1"/>
          <p:cNvGrpSpPr>
            <a:grpSpLocks/>
          </p:cNvGrpSpPr>
          <p:nvPr/>
        </p:nvGrpSpPr>
        <p:grpSpPr bwMode="auto">
          <a:xfrm>
            <a:off x="769938" y="555625"/>
            <a:ext cx="1498600" cy="643766"/>
            <a:chOff x="611188" y="598488"/>
            <a:chExt cx="1498600" cy="643765"/>
          </a:xfrm>
        </p:grpSpPr>
        <p:sp>
          <p:nvSpPr>
            <p:cNvPr id="5" name="圆角矩形 4">
              <a:extLst/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 5">
              <a:extLst/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 6">
              <a:extLst/>
            </p:cNvPr>
            <p:cNvSpPr/>
            <p:nvPr/>
          </p:nvSpPr>
          <p:spPr>
            <a:xfrm rot="21148334">
              <a:off x="646113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81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64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</a:p>
          </p:txBody>
        </p:sp>
      </p:grpSp>
      <p:sp>
        <p:nvSpPr>
          <p:cNvPr id="9" name="左大括号 8">
            <a:extLst/>
          </p:cNvPr>
          <p:cNvSpPr/>
          <p:nvPr/>
        </p:nvSpPr>
        <p:spPr>
          <a:xfrm>
            <a:off x="1252538" y="1495425"/>
            <a:ext cx="296862" cy="1508125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32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1265238" y="1347788"/>
            <a:ext cx="17954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 ）</a:t>
            </a:r>
          </a:p>
        </p:txBody>
      </p:sp>
      <p:sp>
        <p:nvSpPr>
          <p:cNvPr id="15365" name="TextBox 9"/>
          <p:cNvSpPr txBox="1">
            <a:spLocks noChangeArrowheads="1"/>
          </p:cNvSpPr>
          <p:nvPr/>
        </p:nvSpPr>
        <p:spPr bwMode="auto">
          <a:xfrm>
            <a:off x="1260475" y="2635250"/>
            <a:ext cx="1728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 ）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366" name="TextBox 8"/>
          <p:cNvSpPr txBox="1">
            <a:spLocks noChangeArrowheads="1"/>
          </p:cNvSpPr>
          <p:nvPr/>
        </p:nvSpPr>
        <p:spPr bwMode="auto">
          <a:xfrm>
            <a:off x="1312863" y="3506788"/>
            <a:ext cx="18351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 ）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835150" y="3440113"/>
            <a:ext cx="809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yīn</a:t>
            </a:r>
            <a:endParaRPr lang="en-US" altLang="zh-CN" sz="3200" dirty="0">
              <a:solidFill>
                <a:srgbClr val="FF0000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15368" name="TextBox 5"/>
          <p:cNvSpPr txBox="1">
            <a:spLocks noChangeArrowheads="1"/>
          </p:cNvSpPr>
          <p:nvPr/>
        </p:nvSpPr>
        <p:spPr bwMode="auto">
          <a:xfrm>
            <a:off x="1293813" y="1987550"/>
            <a:ext cx="1624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 ）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327" name="TextBox 8"/>
          <p:cNvSpPr txBox="1">
            <a:spLocks noChangeArrowheads="1"/>
          </p:cNvSpPr>
          <p:nvPr/>
        </p:nvSpPr>
        <p:spPr bwMode="auto">
          <a:xfrm>
            <a:off x="1296988" y="4081463"/>
            <a:ext cx="1836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    ）</a:t>
            </a:r>
          </a:p>
        </p:txBody>
      </p:sp>
      <p:sp>
        <p:nvSpPr>
          <p:cNvPr id="22" name="左大括号 21">
            <a:extLst/>
          </p:cNvPr>
          <p:cNvSpPr/>
          <p:nvPr/>
        </p:nvSpPr>
        <p:spPr>
          <a:xfrm>
            <a:off x="1312863" y="3649663"/>
            <a:ext cx="215900" cy="936625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32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1" name="TextBox 22"/>
          <p:cNvSpPr txBox="1">
            <a:spLocks noChangeArrowheads="1"/>
          </p:cNvSpPr>
          <p:nvPr/>
        </p:nvSpPr>
        <p:spPr bwMode="auto">
          <a:xfrm>
            <a:off x="684213" y="1995488"/>
            <a:ext cx="57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塞</a:t>
            </a:r>
          </a:p>
        </p:txBody>
      </p:sp>
      <p:sp>
        <p:nvSpPr>
          <p:cNvPr id="15372" name="TextBox 23"/>
          <p:cNvSpPr txBox="1">
            <a:spLocks noChangeArrowheads="1"/>
          </p:cNvSpPr>
          <p:nvPr/>
        </p:nvSpPr>
        <p:spPr bwMode="auto">
          <a:xfrm>
            <a:off x="663575" y="3794125"/>
            <a:ext cx="571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殷</a:t>
            </a:r>
          </a:p>
        </p:txBody>
      </p:sp>
      <p:sp>
        <p:nvSpPr>
          <p:cNvPr id="15373" name="TextBox 30"/>
          <p:cNvSpPr txBox="1">
            <a:spLocks noChangeArrowheads="1"/>
          </p:cNvSpPr>
          <p:nvPr/>
        </p:nvSpPr>
        <p:spPr bwMode="auto">
          <a:xfrm>
            <a:off x="1836738" y="1347788"/>
            <a:ext cx="936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sāi</a:t>
            </a:r>
            <a:endParaRPr lang="zh-CN" altLang="en-US" sz="3200" dirty="0">
              <a:solidFill>
                <a:srgbClr val="FF0000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836738" y="1995488"/>
            <a:ext cx="7921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sè</a:t>
            </a:r>
            <a:endParaRPr lang="zh-CN" altLang="en-US" sz="3200" dirty="0">
              <a:solidFill>
                <a:srgbClr val="FF0000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836738" y="2643188"/>
            <a:ext cx="865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sài</a:t>
            </a:r>
            <a:endParaRPr lang="zh-CN" altLang="en-US" sz="3200" dirty="0">
              <a:solidFill>
                <a:srgbClr val="FF0000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435600" y="1481138"/>
            <a:ext cx="1152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dānɡ</a:t>
            </a:r>
            <a:endParaRPr lang="zh-CN" altLang="en-US" sz="3200" dirty="0">
              <a:solidFill>
                <a:srgbClr val="FF0000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15379" name="TextBox 38"/>
          <p:cNvSpPr txBox="1">
            <a:spLocks noChangeArrowheads="1"/>
          </p:cNvSpPr>
          <p:nvPr/>
        </p:nvSpPr>
        <p:spPr bwMode="auto">
          <a:xfrm>
            <a:off x="4460875" y="1843088"/>
            <a:ext cx="431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当</a:t>
            </a:r>
          </a:p>
        </p:txBody>
      </p:sp>
      <p:sp>
        <p:nvSpPr>
          <p:cNvPr id="40" name="左大括号 39">
            <a:extLst/>
          </p:cNvPr>
          <p:cNvSpPr/>
          <p:nvPr/>
        </p:nvSpPr>
        <p:spPr>
          <a:xfrm>
            <a:off x="5037138" y="1770063"/>
            <a:ext cx="215900" cy="936625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32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508625" y="3417888"/>
            <a:ext cx="1152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hénɡ</a:t>
            </a:r>
            <a:endParaRPr lang="zh-CN" altLang="en-US" sz="3200" dirty="0">
              <a:solidFill>
                <a:srgbClr val="FF0000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530850" y="4075113"/>
            <a:ext cx="1273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hènɡ</a:t>
            </a:r>
            <a:endParaRPr lang="zh-CN" altLang="en-US" sz="3200" dirty="0">
              <a:solidFill>
                <a:srgbClr val="FF0000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43" name="左大括号 42">
            <a:extLst/>
          </p:cNvPr>
          <p:cNvSpPr/>
          <p:nvPr/>
        </p:nvSpPr>
        <p:spPr>
          <a:xfrm>
            <a:off x="5095875" y="3652838"/>
            <a:ext cx="215900" cy="935037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32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84" name="TextBox 43"/>
          <p:cNvSpPr txBox="1">
            <a:spLocks noChangeArrowheads="1"/>
          </p:cNvSpPr>
          <p:nvPr/>
        </p:nvSpPr>
        <p:spPr bwMode="auto">
          <a:xfrm>
            <a:off x="4446588" y="3795713"/>
            <a:ext cx="3603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横</a:t>
            </a: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989263" y="1276350"/>
            <a:ext cx="1009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塞子</a:t>
            </a: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989263" y="1997075"/>
            <a:ext cx="1009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闭塞</a:t>
            </a:r>
            <a:endParaRPr lang="zh-CN" altLang="en-US"/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2989263" y="2644775"/>
            <a:ext cx="1009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要塞</a:t>
            </a:r>
            <a:endParaRPr lang="zh-CN" altLang="en-US"/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040063" y="3516313"/>
            <a:ext cx="1008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殷切</a:t>
            </a:r>
            <a:endParaRPr lang="zh-CN" altLang="en-US"/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3040063" y="4090988"/>
            <a:ext cx="10080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殷红</a:t>
            </a:r>
            <a:endParaRPr lang="zh-CN" altLang="en-US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6746875" y="1501775"/>
            <a:ext cx="1079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当然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746875" y="2220913"/>
            <a:ext cx="15113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当铺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6746875" y="3389313"/>
            <a:ext cx="14398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横竖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6746875" y="4108450"/>
            <a:ext cx="11525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蛮横</a:t>
            </a:r>
          </a:p>
        </p:txBody>
      </p:sp>
      <p:grpSp>
        <p:nvGrpSpPr>
          <p:cNvPr id="14368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437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57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菱形 57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1835150" y="4081463"/>
            <a:ext cx="935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yān</a:t>
            </a:r>
            <a:endParaRPr lang="en-US" altLang="zh-CN" sz="3200" dirty="0">
              <a:solidFill>
                <a:srgbClr val="FF0000"/>
              </a:solidFill>
              <a:latin typeface="汉语拼音" pitchFamily="34" charset="0"/>
              <a:ea typeface="黑体" pitchFamily="49" charset="-122"/>
            </a:endParaRPr>
          </a:p>
        </p:txBody>
      </p:sp>
      <p:sp>
        <p:nvSpPr>
          <p:cNvPr id="61" name="TextBox 5"/>
          <p:cNvSpPr txBox="1">
            <a:spLocks noChangeArrowheads="1"/>
          </p:cNvSpPr>
          <p:nvPr/>
        </p:nvSpPr>
        <p:spPr bwMode="auto">
          <a:xfrm>
            <a:off x="5032375" y="2301875"/>
            <a:ext cx="17954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  ）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5478463" y="2270125"/>
            <a:ext cx="12001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dirty="0" err="1">
                <a:solidFill>
                  <a:srgbClr val="FF0000"/>
                </a:solidFill>
                <a:latin typeface="汉语拼音" pitchFamily="34" charset="0"/>
                <a:ea typeface="黑体" pitchFamily="49" charset="-122"/>
              </a:rPr>
              <a:t>dànɡ</a:t>
            </a:r>
            <a:endParaRPr lang="zh-CN" altLang="en-US" sz="3200" dirty="0">
              <a:solidFill>
                <a:srgbClr val="FF0000"/>
              </a:solidFill>
              <a:latin typeface="汉语拼音" pitchFamily="34" charset="0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373" grpId="0"/>
      <p:bldP spid="32" grpId="0"/>
      <p:bldP spid="33" grpId="0"/>
      <p:bldP spid="37" grpId="0"/>
      <p:bldP spid="41" grpId="0"/>
      <p:bldP spid="42" grpId="0"/>
      <p:bldP spid="59" grpId="0"/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>
            <a:off x="611188" y="598488"/>
            <a:ext cx="1498600" cy="566737"/>
            <a:chOff x="611188" y="598488"/>
            <a:chExt cx="1498600" cy="566737"/>
          </a:xfrm>
        </p:grpSpPr>
        <p:sp>
          <p:nvSpPr>
            <p:cNvPr id="3" name="圆角矩形 2">
              <a:extLst/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4" name="圆角矩形 3">
              <a:extLst/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" name="圆角矩形 4">
              <a:extLst/>
            </p:cNvPr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5391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形近字</a:t>
              </a:r>
            </a:p>
          </p:txBody>
        </p:sp>
      </p:grpSp>
      <p:grpSp>
        <p:nvGrpSpPr>
          <p:cNvPr id="15363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538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53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菱形 53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1" name="左大括号 50">
            <a:extLst/>
          </p:cNvPr>
          <p:cNvSpPr/>
          <p:nvPr/>
        </p:nvSpPr>
        <p:spPr>
          <a:xfrm>
            <a:off x="395288" y="2005013"/>
            <a:ext cx="274637" cy="1503362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32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左大括号 51">
            <a:extLst/>
          </p:cNvPr>
          <p:cNvSpPr/>
          <p:nvPr/>
        </p:nvSpPr>
        <p:spPr>
          <a:xfrm>
            <a:off x="3284538" y="1906588"/>
            <a:ext cx="217487" cy="1601787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32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左大括号 54">
            <a:extLst/>
          </p:cNvPr>
          <p:cNvSpPr/>
          <p:nvPr/>
        </p:nvSpPr>
        <p:spPr>
          <a:xfrm>
            <a:off x="5926138" y="1835150"/>
            <a:ext cx="215900" cy="1673225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32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601663" y="1711325"/>
            <a:ext cx="24542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汉语拼音" pitchFamily="34" charset="0"/>
                <a:ea typeface="黑体" pitchFamily="49" charset="-122"/>
              </a:rPr>
              <a:t>kuì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  ）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退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612775" y="2441575"/>
            <a:ext cx="2454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 err="1">
                <a:latin typeface="汉语拼音" pitchFamily="34" charset="0"/>
                <a:ea typeface="黑体" pitchFamily="49" charset="-122"/>
              </a:rPr>
              <a:t>kuì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（  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赠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612775" y="3105150"/>
            <a:ext cx="2454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汉语拼音" pitchFamily="34" charset="0"/>
                <a:ea typeface="黑体" pitchFamily="49" charset="-122"/>
              </a:rPr>
              <a:t>kuì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（  ）乏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43050" y="1698625"/>
            <a:ext cx="635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溃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1566863" y="2378075"/>
            <a:ext cx="635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馈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1566863" y="3095625"/>
            <a:ext cx="635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匮</a:t>
            </a: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3436938" y="1682750"/>
            <a:ext cx="22479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汉语拼音" pitchFamily="34" charset="0"/>
                <a:ea typeface="黑体" pitchFamily="49" charset="-122"/>
              </a:rPr>
              <a:t>è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  ）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止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3436938" y="2413000"/>
            <a:ext cx="2247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汉语拼音" pitchFamily="34" charset="0"/>
                <a:ea typeface="黑体" pitchFamily="49" charset="-122"/>
              </a:rPr>
              <a:t>kě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  ）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望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3436938" y="3067050"/>
            <a:ext cx="22907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汉语拼音" pitchFamily="34" charset="0"/>
                <a:ea typeface="黑体" pitchFamily="49" charset="-122"/>
              </a:rPr>
              <a:t>hē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（  ）水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6180138" y="1663700"/>
            <a:ext cx="2640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汉语拼音" pitchFamily="34" charset="0"/>
                <a:ea typeface="黑体" pitchFamily="49" charset="-122"/>
              </a:rPr>
              <a:t>qiān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  ）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证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6142038" y="2393950"/>
            <a:ext cx="2706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汉语拼音" pitchFamily="34" charset="0"/>
                <a:ea typeface="黑体" pitchFamily="49" charset="-122"/>
              </a:rPr>
              <a:t>jiǎn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  ）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拾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6142038" y="3048000"/>
            <a:ext cx="2706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汉语拼音" pitchFamily="34" charset="0"/>
                <a:ea typeface="黑体" pitchFamily="49" charset="-122"/>
              </a:rPr>
              <a:t>jiǎn 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（  ）查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4257675" y="1698625"/>
            <a:ext cx="635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遏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4257675" y="2378075"/>
            <a:ext cx="635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渴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4257675" y="3025775"/>
            <a:ext cx="635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喝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7392988" y="1658938"/>
            <a:ext cx="633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签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7427913" y="2346325"/>
            <a:ext cx="633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捡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7427913" y="3017838"/>
            <a:ext cx="6334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0" grpId="0"/>
      <p:bldP spid="61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06775" y="598488"/>
            <a:ext cx="1743075" cy="566737"/>
            <a:chOff x="3406775" y="598488"/>
            <a:chExt cx="1743075" cy="566737"/>
          </a:xfrm>
        </p:grpSpPr>
        <p:sp>
          <p:nvSpPr>
            <p:cNvPr id="15" name="圆角矩形 14">
              <a:extLst/>
            </p:cNvPr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9" name="圆角矩形 18">
              <a:extLst/>
            </p:cNvPr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0" name="圆角矩形 19">
              <a:extLst/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/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6402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词语解释</a:t>
              </a:r>
            </a:p>
          </p:txBody>
        </p:sp>
      </p:grpSp>
      <p:sp>
        <p:nvSpPr>
          <p:cNvPr id="17411" name="矩形 15"/>
          <p:cNvSpPr>
            <a:spLocks noChangeArrowheads="1"/>
          </p:cNvSpPr>
          <p:nvPr/>
        </p:nvSpPr>
        <p:spPr bwMode="auto">
          <a:xfrm>
            <a:off x="769938" y="1276350"/>
            <a:ext cx="131921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经营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溃退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突破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督战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要塞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业已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835150" y="1300163"/>
            <a:ext cx="36274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筹划、组织并管理。</a:t>
            </a:r>
            <a:endParaRPr lang="zh-CN" altLang="en-US" dirty="0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835150" y="1741488"/>
            <a:ext cx="4127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军队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被打垮而后退。</a:t>
            </a:r>
            <a:endParaRPr lang="zh-CN" altLang="en-US" dirty="0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835150" y="2155825"/>
            <a:ext cx="67691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集中兵力向一点进攻或反攻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打开缺口。</a:t>
            </a:r>
            <a:endParaRPr lang="zh-CN" altLang="en-US" dirty="0"/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835150" y="2590800"/>
            <a:ext cx="1987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监督作战。</a:t>
            </a:r>
            <a:endParaRPr lang="zh-CN" altLang="en-US" dirty="0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835150" y="3025775"/>
            <a:ext cx="68405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在军事上有重要意义的、有巩固的防御设备的据点。</a:t>
            </a:r>
            <a:endParaRPr lang="zh-CN" altLang="en-US" dirty="0"/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835150" y="3892550"/>
            <a:ext cx="1266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已经。</a:t>
            </a:r>
            <a:endParaRPr lang="zh-CN" altLang="en-US"/>
          </a:p>
        </p:txBody>
      </p:sp>
      <p:grpSp>
        <p:nvGrpSpPr>
          <p:cNvPr id="16394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63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30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菱形 30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555875" y="1184275"/>
            <a:ext cx="58324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文中指枯草朽木受到摧折。比喻腐朽势力被迅速摧毁。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411413" y="2913063"/>
            <a:ext cx="57610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锋利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无比，无法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阻挡。文中形容解放军勇往直前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的气势无法抵挡。</a:t>
            </a:r>
          </a:p>
        </p:txBody>
      </p:sp>
      <p:sp>
        <p:nvSpPr>
          <p:cNvPr id="18436" name="TextBox 17"/>
          <p:cNvSpPr txBox="1">
            <a:spLocks noChangeArrowheads="1"/>
          </p:cNvSpPr>
          <p:nvPr/>
        </p:nvSpPr>
        <p:spPr bwMode="auto">
          <a:xfrm>
            <a:off x="827088" y="2913063"/>
            <a:ext cx="20891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锐不可当：</a:t>
            </a:r>
          </a:p>
        </p:txBody>
      </p:sp>
      <p:sp>
        <p:nvSpPr>
          <p:cNvPr id="18437" name="矩形 18"/>
          <p:cNvSpPr>
            <a:spLocks noChangeArrowheads="1"/>
          </p:cNvSpPr>
          <p:nvPr/>
        </p:nvSpPr>
        <p:spPr bwMode="auto">
          <a:xfrm>
            <a:off x="827088" y="1184275"/>
            <a:ext cx="1987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摧枯拉朽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grpSp>
        <p:nvGrpSpPr>
          <p:cNvPr id="17414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741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渡江3.jpg" descr="id:2147498830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-92075"/>
            <a:ext cx="9180513" cy="523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矩形 2"/>
          <p:cNvSpPr>
            <a:spLocks noChangeArrowheads="1"/>
          </p:cNvSpPr>
          <p:nvPr/>
        </p:nvSpPr>
        <p:spPr bwMode="auto">
          <a:xfrm>
            <a:off x="1709738" y="1131888"/>
            <a:ext cx="5724525" cy="646112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我三十万大军胜利南渡长江</a:t>
            </a:r>
            <a:endParaRPr lang="zh-CN" altLang="en-US" sz="36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5"/>
          <p:cNvSpPr>
            <a:spLocks noChangeArrowheads="1"/>
          </p:cNvSpPr>
          <p:nvPr/>
        </p:nvSpPr>
        <p:spPr bwMode="auto">
          <a:xfrm>
            <a:off x="539750" y="842963"/>
            <a:ext cx="8442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itchFamily="2" charset="-122"/>
              </a:rPr>
              <a:t>认真阅读这则消息，找一找</a:t>
            </a:r>
            <a:r>
              <a:rPr lang="zh-CN" altLang="zh-CN" sz="2800" b="1" dirty="0">
                <a:latin typeface="宋体" pitchFamily="2" charset="-122"/>
              </a:rPr>
              <a:t>这则</a:t>
            </a:r>
            <a:r>
              <a:rPr lang="zh-CN" altLang="en-US" sz="2800" b="1" dirty="0">
                <a:latin typeface="宋体" pitchFamily="2" charset="-122"/>
              </a:rPr>
              <a:t>消息</a:t>
            </a:r>
            <a:r>
              <a:rPr lang="zh-CN" altLang="zh-CN" sz="2800" b="1" dirty="0">
                <a:latin typeface="宋体" pitchFamily="2" charset="-122"/>
              </a:rPr>
              <a:t>的</a:t>
            </a:r>
            <a:r>
              <a:rPr lang="en-US" altLang="zh-CN" sz="2800" b="1" dirty="0">
                <a:latin typeface="宋体" pitchFamily="2" charset="-122"/>
              </a:rPr>
              <a:t>“</a:t>
            </a:r>
            <a:r>
              <a:rPr lang="zh-CN" altLang="en-US" sz="2800" b="1" dirty="0">
                <a:latin typeface="宋体" pitchFamily="2" charset="-122"/>
              </a:rPr>
              <a:t>六</a:t>
            </a:r>
            <a:r>
              <a:rPr lang="zh-CN" altLang="zh-CN" sz="2800" b="1" dirty="0">
                <a:latin typeface="宋体" pitchFamily="2" charset="-122"/>
              </a:rPr>
              <a:t>要素</a:t>
            </a:r>
            <a:r>
              <a:rPr lang="en-US" altLang="zh-CN" sz="2800" b="1" dirty="0">
                <a:latin typeface="宋体" pitchFamily="2" charset="-122"/>
              </a:rPr>
              <a:t>”</a:t>
            </a:r>
            <a:r>
              <a:rPr lang="zh-CN" altLang="zh-CN" sz="2800" b="1" dirty="0">
                <a:latin typeface="宋体" pitchFamily="2" charset="-122"/>
              </a:rPr>
              <a:t>。</a:t>
            </a:r>
          </a:p>
        </p:txBody>
      </p:sp>
      <p:sp>
        <p:nvSpPr>
          <p:cNvPr id="20483" name="矩形 6"/>
          <p:cNvSpPr>
            <a:spLocks noChangeArrowheads="1"/>
          </p:cNvSpPr>
          <p:nvPr/>
        </p:nvSpPr>
        <p:spPr bwMode="auto">
          <a:xfrm>
            <a:off x="1833563" y="1563688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何时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0484" name="矩形 7"/>
          <p:cNvSpPr>
            <a:spLocks noChangeArrowheads="1"/>
          </p:cNvSpPr>
          <p:nvPr/>
        </p:nvSpPr>
        <p:spPr bwMode="auto">
          <a:xfrm>
            <a:off x="1833563" y="1985963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何地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0485" name="矩形 8"/>
          <p:cNvSpPr>
            <a:spLocks noChangeArrowheads="1"/>
          </p:cNvSpPr>
          <p:nvPr/>
        </p:nvSpPr>
        <p:spPr bwMode="auto">
          <a:xfrm>
            <a:off x="1833563" y="2408238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何人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0486" name="矩形 9"/>
          <p:cNvSpPr>
            <a:spLocks noChangeArrowheads="1"/>
          </p:cNvSpPr>
          <p:nvPr/>
        </p:nvSpPr>
        <p:spPr bwMode="auto">
          <a:xfrm>
            <a:off x="1833563" y="2830513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0487" name="矩形 10"/>
          <p:cNvSpPr>
            <a:spLocks noChangeArrowheads="1"/>
          </p:cNvSpPr>
          <p:nvPr/>
        </p:nvSpPr>
        <p:spPr bwMode="auto">
          <a:xfrm>
            <a:off x="1833563" y="3252788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何故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822575" y="1595438"/>
            <a:ext cx="4660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1949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日午夜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至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21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日</a:t>
            </a:r>
            <a:endParaRPr lang="zh-CN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822575" y="2024063"/>
            <a:ext cx="5988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芜湖、安庆之间</a:t>
            </a:r>
            <a:endParaRPr lang="zh-CN" altLang="en-US" sz="2800" b="1" dirty="0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822575" y="2446338"/>
            <a:ext cx="4835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三十万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人民解放军</a:t>
            </a:r>
            <a:endParaRPr lang="zh-CN" altLang="en-US" sz="2800" b="1" dirty="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822575" y="2868613"/>
            <a:ext cx="4660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我三十万大军胜利南渡长江</a:t>
            </a:r>
            <a:endParaRPr lang="zh-CN" altLang="en-US" sz="2800" b="1" dirty="0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822575" y="3290888"/>
            <a:ext cx="5997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发起渡江战役</a:t>
            </a:r>
            <a:endParaRPr lang="en-US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822575" y="3760788"/>
            <a:ext cx="5062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突破敌阵，占领南岸广大地区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20494" name="矩形 17"/>
          <p:cNvSpPr>
            <a:spLocks noChangeArrowheads="1"/>
          </p:cNvSpPr>
          <p:nvPr/>
        </p:nvSpPr>
        <p:spPr bwMode="auto">
          <a:xfrm>
            <a:off x="1833563" y="3722688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如何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grpSp>
        <p:nvGrpSpPr>
          <p:cNvPr id="19471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947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21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468313" y="915988"/>
            <a:ext cx="8207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itchFamily="2" charset="-122"/>
              </a:rPr>
              <a:t>    读完这则消息，你能找出它的标题、导语和主体部分吗？</a:t>
            </a:r>
          </a:p>
        </p:txBody>
      </p:sp>
      <p:grpSp>
        <p:nvGrpSpPr>
          <p:cNvPr id="20483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049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5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1508" name="矩形 6"/>
          <p:cNvSpPr>
            <a:spLocks noChangeArrowheads="1"/>
          </p:cNvSpPr>
          <p:nvPr/>
        </p:nvSpPr>
        <p:spPr bwMode="auto">
          <a:xfrm>
            <a:off x="1258888" y="2043113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标题：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76463" y="2063750"/>
            <a:ext cx="5273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我三十万大军胜利南渡长江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》</a:t>
            </a:r>
            <a:endParaRPr lang="zh-CN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510" name="矩形 8"/>
          <p:cNvSpPr>
            <a:spLocks noChangeArrowheads="1"/>
          </p:cNvSpPr>
          <p:nvPr/>
        </p:nvSpPr>
        <p:spPr bwMode="auto">
          <a:xfrm>
            <a:off x="1258888" y="2687638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导语：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251075" y="2709863"/>
            <a:ext cx="599281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英勇的人民解放军二十一日已有大约三十万人渡过长江。</a:t>
            </a:r>
            <a:endParaRPr lang="zh-CN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512" name="矩形 10"/>
          <p:cNvSpPr>
            <a:spLocks noChangeArrowheads="1"/>
          </p:cNvSpPr>
          <p:nvPr/>
        </p:nvSpPr>
        <p:spPr bwMode="auto">
          <a:xfrm>
            <a:off x="1258888" y="3756025"/>
            <a:ext cx="1266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主体：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251075" y="3776663"/>
            <a:ext cx="4767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导语以下是消息的主体。</a:t>
            </a:r>
            <a:endParaRPr lang="zh-CN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15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/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/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2531" name="TextBox 1"/>
          <p:cNvSpPr txBox="1">
            <a:spLocks noChangeArrowheads="1"/>
          </p:cNvSpPr>
          <p:nvPr/>
        </p:nvSpPr>
        <p:spPr bwMode="auto">
          <a:xfrm>
            <a:off x="900113" y="915988"/>
            <a:ext cx="77041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itchFamily="2" charset="-122"/>
              </a:rPr>
              <a:t>    从标题</a:t>
            </a:r>
            <a:r>
              <a:rPr lang="en-US" altLang="zh-CN" sz="2800" b="1" dirty="0">
                <a:latin typeface="宋体" pitchFamily="2" charset="-122"/>
              </a:rPr>
              <a:t>《</a:t>
            </a:r>
            <a:r>
              <a:rPr lang="zh-CN" altLang="en-US" sz="2800" b="1" dirty="0">
                <a:latin typeface="宋体" pitchFamily="2" charset="-122"/>
              </a:rPr>
              <a:t>我三十万大军胜利南渡长江</a:t>
            </a:r>
            <a:r>
              <a:rPr lang="en-US" altLang="zh-CN" sz="2800" b="1" dirty="0">
                <a:latin typeface="宋体" pitchFamily="2" charset="-122"/>
              </a:rPr>
              <a:t>》</a:t>
            </a:r>
            <a:r>
              <a:rPr lang="zh-CN" altLang="en-US" sz="2800" b="1" dirty="0">
                <a:latin typeface="宋体" pitchFamily="2" charset="-122"/>
              </a:rPr>
              <a:t>中，你获知了哪些信息？你认为消息的标题应具备哪些特点？</a:t>
            </a:r>
          </a:p>
        </p:txBody>
      </p:sp>
      <p:sp>
        <p:nvSpPr>
          <p:cNvPr id="22532" name="矩形 7"/>
          <p:cNvSpPr>
            <a:spLocks noChangeArrowheads="1"/>
          </p:cNvSpPr>
          <p:nvPr/>
        </p:nvSpPr>
        <p:spPr bwMode="auto">
          <a:xfrm>
            <a:off x="2051050" y="2571750"/>
            <a:ext cx="1989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获知信息：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756025" y="2592388"/>
            <a:ext cx="4841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人物、地点、事件</a:t>
            </a:r>
            <a:endParaRPr lang="zh-CN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534" name="矩形 9"/>
          <p:cNvSpPr>
            <a:spLocks noChangeArrowheads="1"/>
          </p:cNvSpPr>
          <p:nvPr/>
        </p:nvSpPr>
        <p:spPr bwMode="auto">
          <a:xfrm>
            <a:off x="2079625" y="3438525"/>
            <a:ext cx="1989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标题特点：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05238" y="3459163"/>
            <a:ext cx="4841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简明、醒目，概括性强</a:t>
            </a:r>
            <a:endParaRPr lang="zh-CN" altLang="zh-CN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5" descr="http://n.sinaimg.cn/translate/20170802/nLCf-fyitamv4465539.jpg">
            <a:extLst>
              <a:ext uri="{FF2B5EF4-FFF2-40B4-BE49-F238E27FC236}">
                <a16:creationId xmlns:a16="http://schemas.microsoft.com/office/drawing/2014/main" xmlns="" id="{3D0C9381-1927-4F5D-BD24-695D512C2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1588"/>
            <a:ext cx="9142412" cy="516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>
            <a:extLst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01" name="文本框 15"/>
          <p:cNvSpPr txBox="1">
            <a:spLocks noChangeArrowheads="1"/>
          </p:cNvSpPr>
          <p:nvPr/>
        </p:nvSpPr>
        <p:spPr bwMode="auto">
          <a:xfrm>
            <a:off x="7275513" y="4227513"/>
            <a:ext cx="1230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hlinkClick r:id="rId4" action="ppaction://hlinksldjump"/>
              </a:rPr>
              <a:t>第一课时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4102" name="文本框 14"/>
          <p:cNvSpPr txBox="1">
            <a:spLocks noChangeArrowheads="1"/>
          </p:cNvSpPr>
          <p:nvPr/>
        </p:nvSpPr>
        <p:spPr bwMode="auto">
          <a:xfrm>
            <a:off x="7275513" y="4619625"/>
            <a:ext cx="1230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hlinkClick r:id="rId5" action="ppaction://hlinksldjump"/>
              </a:rPr>
              <a:t>第二课时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8738" y="123478"/>
            <a:ext cx="1920875" cy="369332"/>
            <a:chOff x="58738" y="50800"/>
            <a:chExt cx="1920875" cy="369332"/>
          </a:xfrm>
        </p:grpSpPr>
        <p:sp>
          <p:nvSpPr>
            <p:cNvPr id="12" name="圆角矩形 11">
              <a:extLst/>
            </p:cNvPr>
            <p:cNvSpPr/>
            <p:nvPr/>
          </p:nvSpPr>
          <p:spPr>
            <a:xfrm>
              <a:off x="58738" y="98425"/>
              <a:ext cx="1920875" cy="31273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4109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b="1" dirty="0">
                  <a:solidFill>
                    <a:schemeClr val="bg1"/>
                  </a:solidFill>
                  <a:latin typeface="宋体" pitchFamily="2" charset="-122"/>
                </a:rPr>
                <a:t>八年级语文上册</a:t>
              </a:r>
            </a:p>
          </p:txBody>
        </p:sp>
      </p:grpSp>
      <p:sp>
        <p:nvSpPr>
          <p:cNvPr id="14" name="TextBox 48">
            <a:extLst/>
          </p:cNvPr>
          <p:cNvSpPr txBox="1"/>
          <p:nvPr/>
        </p:nvSpPr>
        <p:spPr>
          <a:xfrm>
            <a:off x="2681790" y="1678178"/>
            <a:ext cx="3780420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1  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消息二则</a:t>
            </a:r>
            <a:endParaRPr lang="zh-CN" altLang="en-US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cs typeface="Kaiti SC"/>
            </a:endParaRPr>
          </a:p>
        </p:txBody>
      </p:sp>
      <p:pic>
        <p:nvPicPr>
          <p:cNvPr id="15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253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/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/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771525" y="830263"/>
            <a:ext cx="79406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itchFamily="2" charset="-122"/>
              </a:rPr>
              <a:t>    正文开头的黑体字是消息的什么部分？它的作用有哪些？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024063" y="2047875"/>
            <a:ext cx="539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新华社长江前线二十二日二时电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00113" y="2905125"/>
            <a:ext cx="79200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黑体字是电头，也称“消息头”。它是用来表示稿件发出的单位、地点以及时间的。</a:t>
            </a:r>
            <a:endParaRPr lang="zh-CN" altLang="zh-CN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35150" y="3076575"/>
            <a:ext cx="66246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从渡江时间及渡江人数两方面扼要地揭示了新闻的核心内容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总领了全文。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87538" y="1908175"/>
            <a:ext cx="67675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英勇的人民解放军二十一日已有大约三十万人渡过长江。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580" name="TextBox 6"/>
          <p:cNvSpPr txBox="1">
            <a:spLocks noChangeArrowheads="1"/>
          </p:cNvSpPr>
          <p:nvPr/>
        </p:nvSpPr>
        <p:spPr bwMode="auto">
          <a:xfrm>
            <a:off x="806450" y="1908175"/>
            <a:ext cx="1439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导语：</a:t>
            </a:r>
          </a:p>
        </p:txBody>
      </p:sp>
      <p:sp>
        <p:nvSpPr>
          <p:cNvPr id="24581" name="TextBox 7"/>
          <p:cNvSpPr txBox="1">
            <a:spLocks noChangeArrowheads="1"/>
          </p:cNvSpPr>
          <p:nvPr/>
        </p:nvSpPr>
        <p:spPr bwMode="auto">
          <a:xfrm>
            <a:off x="881063" y="3076575"/>
            <a:ext cx="1274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作用：</a:t>
            </a:r>
          </a:p>
        </p:txBody>
      </p:sp>
      <p:sp>
        <p:nvSpPr>
          <p:cNvPr id="24582" name="矩形 1"/>
          <p:cNvSpPr>
            <a:spLocks noChangeArrowheads="1"/>
          </p:cNvSpPr>
          <p:nvPr/>
        </p:nvSpPr>
        <p:spPr bwMode="auto">
          <a:xfrm>
            <a:off x="684213" y="700088"/>
            <a:ext cx="82089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itchFamily="2" charset="-122"/>
              </a:rPr>
              <a:t>    认真阅</a:t>
            </a:r>
            <a:r>
              <a:rPr lang="zh-CN" altLang="zh-CN" sz="2800" b="1" dirty="0">
                <a:latin typeface="宋体" pitchFamily="2" charset="-122"/>
              </a:rPr>
              <a:t>读</a:t>
            </a:r>
            <a:r>
              <a:rPr lang="zh-CN" altLang="en-US" sz="2800" b="1" dirty="0">
                <a:latin typeface="宋体" pitchFamily="2" charset="-122"/>
              </a:rPr>
              <a:t>这则消息，</a:t>
            </a:r>
            <a:r>
              <a:rPr lang="zh-CN" altLang="zh-CN" sz="2800" b="1" dirty="0">
                <a:latin typeface="宋体" pitchFamily="2" charset="-122"/>
              </a:rPr>
              <a:t>勾画出导语部分。思考</a:t>
            </a:r>
            <a:r>
              <a:rPr lang="zh-CN" altLang="en-US" sz="2800" b="1" dirty="0">
                <a:latin typeface="宋体" pitchFamily="2" charset="-122"/>
              </a:rPr>
              <a:t>：</a:t>
            </a:r>
            <a:r>
              <a:rPr lang="zh-CN" altLang="zh-CN" sz="2800" b="1" dirty="0">
                <a:latin typeface="宋体" pitchFamily="2" charset="-122"/>
              </a:rPr>
              <a:t>导语</a:t>
            </a:r>
            <a:r>
              <a:rPr lang="zh-CN" altLang="en-US" sz="2800" b="1" dirty="0">
                <a:latin typeface="宋体" pitchFamily="2" charset="-122"/>
              </a:rPr>
              <a:t>在文中起</a:t>
            </a:r>
            <a:r>
              <a:rPr lang="zh-CN" altLang="zh-CN" sz="2800" b="1" dirty="0">
                <a:latin typeface="宋体" pitchFamily="2" charset="-122"/>
              </a:rPr>
              <a:t>什么</a:t>
            </a:r>
            <a:r>
              <a:rPr lang="zh-CN" altLang="en-US" sz="2800" b="1" dirty="0">
                <a:latin typeface="宋体" pitchFamily="2" charset="-122"/>
              </a:rPr>
              <a:t>样的</a:t>
            </a:r>
            <a:r>
              <a:rPr lang="zh-CN" altLang="zh-CN" sz="2800" b="1" dirty="0">
                <a:latin typeface="宋体" pitchFamily="2" charset="-122"/>
              </a:rPr>
              <a:t>作用</a:t>
            </a:r>
            <a:r>
              <a:rPr lang="zh-CN" altLang="en-US" sz="2800" b="1" dirty="0">
                <a:latin typeface="宋体" pitchFamily="2" charset="-122"/>
              </a:rPr>
              <a:t>？</a:t>
            </a:r>
          </a:p>
        </p:txBody>
      </p:sp>
      <p:grpSp>
        <p:nvGrpSpPr>
          <p:cNvPr id="23559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356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/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/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矩形 7"/>
          <p:cNvSpPr>
            <a:spLocks noChangeArrowheads="1"/>
          </p:cNvSpPr>
          <p:nvPr/>
        </p:nvSpPr>
        <p:spPr bwMode="auto">
          <a:xfrm>
            <a:off x="1054100" y="538163"/>
            <a:ext cx="7345363" cy="5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itchFamily="2" charset="-122"/>
              </a:rPr>
              <a:t>讨论：我们该如何确定一篇消息的导语？</a:t>
            </a:r>
          </a:p>
        </p:txBody>
      </p:sp>
      <p:grpSp>
        <p:nvGrpSpPr>
          <p:cNvPr id="2458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45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9" name="直线连接符 9">
              <a:extLst/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/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矩形 38">
            <a:extLst/>
          </p:cNvPr>
          <p:cNvSpPr/>
          <p:nvPr/>
        </p:nvSpPr>
        <p:spPr bwMode="auto">
          <a:xfrm>
            <a:off x="650875" y="992188"/>
            <a:ext cx="2517775" cy="7810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584" y="1034043"/>
            <a:ext cx="7344866" cy="3698295"/>
            <a:chOff x="827584" y="1034043"/>
            <a:chExt cx="7344866" cy="3698295"/>
          </a:xfrm>
        </p:grpSpPr>
        <p:sp>
          <p:nvSpPr>
            <p:cNvPr id="13" name="文本框 4"/>
            <p:cNvSpPr txBox="1">
              <a:spLocks noChangeArrowheads="1"/>
            </p:cNvSpPr>
            <p:nvPr/>
          </p:nvSpPr>
          <p:spPr bwMode="auto">
            <a:xfrm>
              <a:off x="1116013" y="1684338"/>
              <a:ext cx="7056437" cy="30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1.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注意导语的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特征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。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   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它简明扼要地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揭示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了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新闻的核心内容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，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主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要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包括什么时间、什么地点、什么人物、干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了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什么事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，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以及事件的意义等。</a:t>
              </a:r>
            </a:p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2.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注意导语的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位置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。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  <a:p>
              <a:r>
                <a:rPr lang="en-US" altLang="zh-CN" sz="2400" b="1" dirty="0">
                  <a:latin typeface="楷体" pitchFamily="49" charset="-122"/>
                  <a:ea typeface="楷体" pitchFamily="49" charset="-122"/>
                </a:rPr>
                <a:t>    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比较短小的新闻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一段话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），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一般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第一句话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是导语；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比较长的新闻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（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多段话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），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一般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第一段话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是导语</a:t>
              </a:r>
              <a:r>
                <a:rPr lang="zh-CN" altLang="zh-CN" sz="2400" b="1" dirty="0">
                  <a:latin typeface="楷体" pitchFamily="49" charset="-122"/>
                  <a:ea typeface="楷体" pitchFamily="49" charset="-122"/>
                </a:rPr>
                <a:t>。</a:t>
              </a:r>
            </a:p>
          </p:txBody>
        </p:sp>
        <p:sp>
          <p:nvSpPr>
            <p:cNvPr id="24584" name="文本框 30"/>
            <p:cNvSpPr txBox="1">
              <a:spLocks noChangeArrowheads="1"/>
            </p:cNvSpPr>
            <p:nvPr/>
          </p:nvSpPr>
          <p:spPr bwMode="auto">
            <a:xfrm>
              <a:off x="1794110" y="1104680"/>
              <a:ext cx="1551249" cy="46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方法指导</a:t>
              </a:r>
            </a:p>
          </p:txBody>
        </p:sp>
        <p:pic>
          <p:nvPicPr>
            <p:cNvPr id="24585" name="图片 9" descr="book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1034043"/>
              <a:ext cx="978704" cy="601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41400" y="915988"/>
            <a:ext cx="7778750" cy="2960687"/>
            <a:chOff x="1041400" y="915541"/>
            <a:chExt cx="7779072" cy="2961878"/>
          </a:xfrm>
        </p:grpSpPr>
        <p:pic>
          <p:nvPicPr>
            <p:cNvPr id="25607" name="圆角矩形 14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44650" y="915541"/>
              <a:ext cx="7175822" cy="29618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8" name="图片 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41400" y="1635125"/>
              <a:ext cx="1104900" cy="158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9" name="矩形 2"/>
            <p:cNvSpPr>
              <a:spLocks noChangeArrowheads="1"/>
            </p:cNvSpPr>
            <p:nvPr/>
          </p:nvSpPr>
          <p:spPr bwMode="auto">
            <a:xfrm>
              <a:off x="2493964" y="1251223"/>
              <a:ext cx="5961135" cy="1995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    </a:t>
              </a:r>
              <a:r>
                <a:rPr lang="zh-CN" altLang="zh-CN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这则消息报道的是一场大战</a:t>
              </a:r>
              <a:r>
                <a:rPr lang="zh-CN" altLang="en-US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，</a:t>
              </a:r>
              <a:r>
                <a:rPr lang="zh-CN" altLang="zh-CN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只用</a:t>
              </a:r>
              <a:r>
                <a:rPr lang="zh-CN" altLang="en-US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了</a:t>
              </a:r>
              <a:r>
                <a:rPr lang="zh-CN" altLang="zh-CN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不到二百字</a:t>
              </a:r>
              <a:r>
                <a:rPr lang="zh-CN" altLang="en-US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，</a:t>
              </a:r>
              <a:r>
                <a:rPr lang="zh-CN" altLang="zh-CN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你觉得效果如何</a:t>
              </a:r>
              <a:r>
                <a:rPr lang="zh-CN" altLang="en-US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？</a:t>
              </a:r>
              <a:r>
                <a:rPr lang="zh-CN" altLang="zh-CN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作者为什么不详</a:t>
              </a:r>
              <a:r>
                <a:rPr lang="zh-CN" altLang="en-US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细地描</a:t>
              </a:r>
              <a:r>
                <a:rPr lang="zh-CN" altLang="zh-CN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写渡江战斗的情景</a:t>
              </a:r>
              <a:r>
                <a:rPr lang="zh-CN" altLang="en-US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呢？</a:t>
              </a:r>
            </a:p>
          </p:txBody>
        </p:sp>
      </p:grpSp>
      <p:grpSp>
        <p:nvGrpSpPr>
          <p:cNvPr id="25603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560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7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396875" y="1100138"/>
            <a:ext cx="8423275" cy="299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本文不足二百字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却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简而不陋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是大手笔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堪称经典。对于渡江和战斗的情景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作者没有详细描写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只是几笔勾勒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粗线条地介绍了渡江的时间、地点及事件的结局。因为敌军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摧枯拉朽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军无斗志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纷纷溃退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在三十万大军面前简直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不堪一击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，根本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不值得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去详细介绍。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662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662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9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187450" y="1006475"/>
            <a:ext cx="7504113" cy="2427288"/>
            <a:chOff x="1187450" y="1006624"/>
            <a:chExt cx="7503864" cy="2427139"/>
          </a:xfrm>
        </p:grpSpPr>
        <p:pic>
          <p:nvPicPr>
            <p:cNvPr id="27655" name="圆角矩形 13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52600" y="1006624"/>
              <a:ext cx="6938714" cy="1978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6" name="图片 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87450" y="1851025"/>
              <a:ext cx="1104900" cy="158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7" name="矩形 2"/>
            <p:cNvSpPr>
              <a:spLocks noChangeArrowheads="1"/>
            </p:cNvSpPr>
            <p:nvPr/>
          </p:nvSpPr>
          <p:spPr bwMode="auto">
            <a:xfrm>
              <a:off x="2484438" y="1347788"/>
              <a:ext cx="5903912" cy="101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80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    浏览全文，体味消息的语言，说一说它们有什么表达</a:t>
              </a:r>
              <a:r>
                <a:rPr lang="zh-CN" altLang="zh-CN" sz="280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效果。</a:t>
              </a:r>
              <a:endParaRPr lang="zh-CN" altLang="en-US" sz="2800">
                <a:solidFill>
                  <a:srgbClr val="A96A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765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765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5"/>
          <p:cNvSpPr>
            <a:spLocks noChangeArrowheads="1"/>
          </p:cNvSpPr>
          <p:nvPr/>
        </p:nvSpPr>
        <p:spPr bwMode="auto">
          <a:xfrm>
            <a:off x="611188" y="1851025"/>
            <a:ext cx="7848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英勇的人民解放军二十一日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已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大约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三十万人渡过长江。</a:t>
            </a: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圆角矩形标注 8">
            <a:extLst/>
          </p:cNvPr>
          <p:cNvSpPr/>
          <p:nvPr/>
        </p:nvSpPr>
        <p:spPr>
          <a:xfrm>
            <a:off x="1979613" y="635000"/>
            <a:ext cx="5761037" cy="1000125"/>
          </a:xfrm>
          <a:prstGeom prst="wedgeRoundRectCallout">
            <a:avLst>
              <a:gd name="adj1" fmla="val 13694"/>
              <a:gd name="adj2" fmla="val 85285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“已”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即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“已经”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表明解放军三十万人已经渡过长江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。体现了消息的准确性。</a:t>
            </a:r>
          </a:p>
        </p:txBody>
      </p:sp>
      <p:sp>
        <p:nvSpPr>
          <p:cNvPr id="10" name="圆角矩形标注 9">
            <a:extLst/>
          </p:cNvPr>
          <p:cNvSpPr/>
          <p:nvPr/>
        </p:nvSpPr>
        <p:spPr>
          <a:xfrm>
            <a:off x="1547813" y="3076575"/>
            <a:ext cx="5688012" cy="1008063"/>
          </a:xfrm>
          <a:prstGeom prst="wedgeRoundRectCallout">
            <a:avLst>
              <a:gd name="adj1" fmla="val 39571"/>
              <a:gd name="adj2" fmla="val -126483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大约</a:t>
            </a:r>
            <a:r>
              <a:rPr lang="en-US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表明三十万人是一个概数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不是确数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。体现了消息的准确性。</a:t>
            </a:r>
          </a:p>
        </p:txBody>
      </p:sp>
      <p:grpSp>
        <p:nvGrpSpPr>
          <p:cNvPr id="28677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86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5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5"/>
          <p:cNvSpPr>
            <a:spLocks noChangeArrowheads="1"/>
          </p:cNvSpPr>
          <p:nvPr/>
        </p:nvSpPr>
        <p:spPr bwMode="auto">
          <a:xfrm>
            <a:off x="395288" y="1851025"/>
            <a:ext cx="84963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国民党反动派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经营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了三个半月的长江防线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遇着人民解放军好似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摧枯拉朽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，军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无斗志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纷纷溃退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圆角矩形标注 7">
            <a:extLst/>
          </p:cNvPr>
          <p:cNvSpPr/>
          <p:nvPr/>
        </p:nvSpPr>
        <p:spPr>
          <a:xfrm>
            <a:off x="3059113" y="700088"/>
            <a:ext cx="4946650" cy="1008062"/>
          </a:xfrm>
          <a:prstGeom prst="wedgeRoundRectCallout">
            <a:avLst>
              <a:gd name="adj1" fmla="val -35512"/>
              <a:gd name="adj2" fmla="val 75198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 altLang="zh-CN" sz="2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经营</a:t>
            </a:r>
            <a:r>
              <a:rPr lang="en-US" altLang="zh-CN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有精心筹划和准备之意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，反衬出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解放军的英勇</a:t>
            </a:r>
            <a:r>
              <a:rPr lang="zh-CN" altLang="zh-CN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defRPr/>
            </a:pPr>
            <a:endParaRPr lang="zh-CN" altLang="en-US" sz="2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标注 8">
            <a:extLst/>
          </p:cNvPr>
          <p:cNvSpPr/>
          <p:nvPr/>
        </p:nvSpPr>
        <p:spPr>
          <a:xfrm>
            <a:off x="3070225" y="3076575"/>
            <a:ext cx="4525963" cy="1008063"/>
          </a:xfrm>
          <a:prstGeom prst="wedgeRoundRectCallout">
            <a:avLst>
              <a:gd name="adj1" fmla="val 10624"/>
              <a:gd name="adj2" fmla="val -8755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用语简洁，突出了敌军的不堪一击，反衬我军的英勇善战。</a:t>
            </a:r>
          </a:p>
        </p:txBody>
      </p:sp>
      <p:grpSp>
        <p:nvGrpSpPr>
          <p:cNvPr id="29701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970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5"/>
          <p:cNvSpPr>
            <a:spLocks noChangeArrowheads="1"/>
          </p:cNvSpPr>
          <p:nvPr/>
        </p:nvSpPr>
        <p:spPr bwMode="auto">
          <a:xfrm>
            <a:off x="468313" y="1851025"/>
            <a:ext cx="813593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长江风平浪静，我军万船齐发，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直取对岸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不到二十四小时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，三十万人民解放军即已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突破敌阵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，占领南岸广大地区，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现正向繁昌、铜陵、青阳、荻港、鲁港诸城进击中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8" name="圆角矩形标注 7">
            <a:extLst/>
          </p:cNvPr>
          <p:cNvSpPr/>
          <p:nvPr/>
        </p:nvSpPr>
        <p:spPr>
          <a:xfrm>
            <a:off x="4017963" y="630238"/>
            <a:ext cx="4946650" cy="1008062"/>
          </a:xfrm>
          <a:prstGeom prst="wedgeRoundRectCallout">
            <a:avLst>
              <a:gd name="adj1" fmla="val 4315"/>
              <a:gd name="adj2" fmla="val 8636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直取对岸</a:t>
            </a:r>
            <a:r>
              <a:rPr lang="en-US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表现人民解放军排山倒海、一往无前的战斗场景。</a:t>
            </a:r>
          </a:p>
        </p:txBody>
      </p:sp>
      <p:sp>
        <p:nvSpPr>
          <p:cNvPr id="9" name="圆角矩形标注 8">
            <a:extLst/>
          </p:cNvPr>
          <p:cNvSpPr/>
          <p:nvPr/>
        </p:nvSpPr>
        <p:spPr>
          <a:xfrm>
            <a:off x="2339975" y="3724275"/>
            <a:ext cx="4957763" cy="1008063"/>
          </a:xfrm>
          <a:prstGeom prst="wedgeRoundRectCallout">
            <a:avLst>
              <a:gd name="adj1" fmla="val 36656"/>
              <a:gd name="adj2" fmla="val -108316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这句话指出了事件的发展方向和战斗正向纵深发展的可喜情况。</a:t>
            </a:r>
          </a:p>
        </p:txBody>
      </p:sp>
      <p:grpSp>
        <p:nvGrpSpPr>
          <p:cNvPr id="30725" name="组合 7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072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6" name="圆角矩形标注 15">
            <a:extLst/>
          </p:cNvPr>
          <p:cNvSpPr/>
          <p:nvPr/>
        </p:nvSpPr>
        <p:spPr>
          <a:xfrm>
            <a:off x="239713" y="592138"/>
            <a:ext cx="3611562" cy="1239837"/>
          </a:xfrm>
          <a:prstGeom prst="wedgeRoundRectCallout">
            <a:avLst>
              <a:gd name="adj1" fmla="val -37727"/>
              <a:gd name="adj2" fmla="val 91930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不到二十四小时</a:t>
            </a:r>
            <a:r>
              <a:rPr lang="en-US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显示人民解放军攻击强度之高，无坚不摧。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5"/>
          <p:cNvGrpSpPr>
            <a:grpSpLocks/>
          </p:cNvGrpSpPr>
          <p:nvPr/>
        </p:nvGrpSpPr>
        <p:grpSpPr bwMode="auto">
          <a:xfrm>
            <a:off x="127000" y="103188"/>
            <a:ext cx="1630363" cy="400050"/>
            <a:chOff x="160049" y="525491"/>
            <a:chExt cx="1629583" cy="400110"/>
          </a:xfrm>
        </p:grpSpPr>
        <p:pic>
          <p:nvPicPr>
            <p:cNvPr id="31748" name="图片 16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0049" y="536606"/>
              <a:ext cx="1629583" cy="377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49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第二课时</a:t>
              </a:r>
            </a:p>
          </p:txBody>
        </p:sp>
      </p:grp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575879" y="771550"/>
            <a:ext cx="799224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上节课我们学习了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我三十万大军胜利南渡长江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这则消息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1949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日，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人民日报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刊载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了另一则消息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——《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人民解放军百万大军横渡长江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这则消息与第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一则消息有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什么不同呢？让我们走进课文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，去寻找答案吧。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95288" y="1314450"/>
            <a:ext cx="8453437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认真阅读课文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把握新闻的特点和结构。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重点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能边读课文边揣摩作者的态度与倾向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培养学生独立思考的习惯。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难点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感受人民解放军排山倒海、所向披靡的气势和一往无前、压倒敌人的大无畏精神。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123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10"/>
          </a:xfrm>
        </p:grpSpPr>
        <p:pic>
          <p:nvPicPr>
            <p:cNvPr id="5128" name="图片 10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0049" y="536606"/>
              <a:ext cx="1629583" cy="377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9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第一课时</a:t>
              </a:r>
            </a:p>
          </p:txBody>
        </p:sp>
      </p:grpSp>
      <p:grpSp>
        <p:nvGrpSpPr>
          <p:cNvPr id="5124" name="组合 11"/>
          <p:cNvGrpSpPr>
            <a:grpSpLocks/>
          </p:cNvGrpSpPr>
          <p:nvPr/>
        </p:nvGrpSpPr>
        <p:grpSpPr bwMode="auto">
          <a:xfrm>
            <a:off x="-4763" y="555625"/>
            <a:ext cx="2006601" cy="523875"/>
            <a:chOff x="70" y="-63"/>
            <a:chExt cx="3161" cy="824"/>
          </a:xfrm>
        </p:grpSpPr>
        <p:sp>
          <p:nvSpPr>
            <p:cNvPr id="51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  <p:cxnSp>
          <p:nvCxnSpPr>
            <p:cNvPr id="14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5" descr="romb1107120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矩形 6"/>
          <p:cNvSpPr>
            <a:spLocks noChangeArrowheads="1"/>
          </p:cNvSpPr>
          <p:nvPr/>
        </p:nvSpPr>
        <p:spPr bwMode="auto">
          <a:xfrm>
            <a:off x="1619250" y="1563688"/>
            <a:ext cx="6186488" cy="646112"/>
          </a:xfrm>
          <a:prstGeom prst="rect">
            <a:avLst/>
          </a:prstGeom>
          <a:solidFill>
            <a:schemeClr val="bg1">
              <a:alpha val="58823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人民解放军百万大军横渡长江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7"/>
          <p:cNvSpPr>
            <a:spLocks noChangeArrowheads="1"/>
          </p:cNvSpPr>
          <p:nvPr/>
        </p:nvSpPr>
        <p:spPr bwMode="auto">
          <a:xfrm>
            <a:off x="1187450" y="771525"/>
            <a:ext cx="7273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itchFamily="2" charset="-122"/>
              </a:rPr>
              <a:t>浏览</a:t>
            </a:r>
            <a:r>
              <a:rPr lang="zh-CN" altLang="zh-CN" sz="2800" b="1" dirty="0">
                <a:latin typeface="宋体" pitchFamily="2" charset="-122"/>
              </a:rPr>
              <a:t>课文</a:t>
            </a:r>
            <a:r>
              <a:rPr lang="zh-CN" altLang="en-US" sz="2800" b="1" dirty="0">
                <a:latin typeface="宋体" pitchFamily="2" charset="-122"/>
              </a:rPr>
              <a:t>，</a:t>
            </a:r>
            <a:r>
              <a:rPr lang="zh-CN" altLang="zh-CN" sz="2800" b="1" dirty="0">
                <a:latin typeface="宋体" pitchFamily="2" charset="-122"/>
              </a:rPr>
              <a:t>找出这则</a:t>
            </a:r>
            <a:r>
              <a:rPr lang="zh-CN" altLang="en-US" sz="2800" b="1" dirty="0">
                <a:latin typeface="宋体" pitchFamily="2" charset="-122"/>
              </a:rPr>
              <a:t>消息</a:t>
            </a:r>
            <a:r>
              <a:rPr lang="zh-CN" altLang="zh-CN" sz="2800" b="1" dirty="0">
                <a:latin typeface="宋体" pitchFamily="2" charset="-122"/>
              </a:rPr>
              <a:t>的</a:t>
            </a:r>
            <a:r>
              <a:rPr lang="en-US" altLang="zh-CN" sz="2800" b="1" dirty="0">
                <a:latin typeface="宋体" pitchFamily="2" charset="-122"/>
              </a:rPr>
              <a:t>“</a:t>
            </a:r>
            <a:r>
              <a:rPr lang="zh-CN" altLang="en-US" sz="2800" b="1" dirty="0">
                <a:latin typeface="宋体" pitchFamily="2" charset="-122"/>
              </a:rPr>
              <a:t>六</a:t>
            </a:r>
            <a:r>
              <a:rPr lang="zh-CN" altLang="zh-CN" sz="2800" b="1" dirty="0">
                <a:latin typeface="宋体" pitchFamily="2" charset="-122"/>
              </a:rPr>
              <a:t>要素</a:t>
            </a:r>
            <a:r>
              <a:rPr lang="en-US" altLang="zh-CN" sz="2800" b="1" dirty="0">
                <a:latin typeface="宋体" pitchFamily="2" charset="-122"/>
              </a:rPr>
              <a:t>”</a:t>
            </a:r>
            <a:r>
              <a:rPr lang="zh-CN" altLang="zh-CN" sz="2800" b="1" dirty="0">
                <a:latin typeface="宋体" pitchFamily="2" charset="-122"/>
              </a:rPr>
              <a:t>。</a:t>
            </a:r>
          </a:p>
        </p:txBody>
      </p:sp>
      <p:sp>
        <p:nvSpPr>
          <p:cNvPr id="34819" name="矩形 19"/>
          <p:cNvSpPr>
            <a:spLocks noChangeArrowheads="1"/>
          </p:cNvSpPr>
          <p:nvPr/>
        </p:nvSpPr>
        <p:spPr bwMode="auto">
          <a:xfrm>
            <a:off x="755650" y="1492250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何时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34820" name="矩形 20"/>
          <p:cNvSpPr>
            <a:spLocks noChangeArrowheads="1"/>
          </p:cNvSpPr>
          <p:nvPr/>
        </p:nvSpPr>
        <p:spPr bwMode="auto">
          <a:xfrm>
            <a:off x="755650" y="1952625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何地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34821" name="矩形 21"/>
          <p:cNvSpPr>
            <a:spLocks noChangeArrowheads="1"/>
          </p:cNvSpPr>
          <p:nvPr/>
        </p:nvSpPr>
        <p:spPr bwMode="auto">
          <a:xfrm>
            <a:off x="755650" y="2413000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何人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34822" name="矩形 22"/>
          <p:cNvSpPr>
            <a:spLocks noChangeArrowheads="1"/>
          </p:cNvSpPr>
          <p:nvPr/>
        </p:nvSpPr>
        <p:spPr bwMode="auto">
          <a:xfrm>
            <a:off x="755650" y="2874963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34823" name="矩形 23"/>
          <p:cNvSpPr>
            <a:spLocks noChangeArrowheads="1"/>
          </p:cNvSpPr>
          <p:nvPr/>
        </p:nvSpPr>
        <p:spPr bwMode="auto">
          <a:xfrm>
            <a:off x="755650" y="3335338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何故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763713" y="1525588"/>
            <a:ext cx="4776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1949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日夜至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22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日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22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时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763713" y="1997075"/>
            <a:ext cx="73802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西起九江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不含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东至江阴一千余华里的长江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战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线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763713" y="2432050"/>
            <a:ext cx="29543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人民解放军百万大军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763713" y="2901950"/>
            <a:ext cx="67214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我百万大军突破长江防线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占领南岸广大地区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763713" y="3390900"/>
            <a:ext cx="665003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国民党反动派拒绝签订和平协定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人民解放军为了打倒蒋介石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解放全中国而发起渡江战役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763713" y="4165600"/>
            <a:ext cx="2646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三路大军横渡长江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830" name="矩形 32"/>
          <p:cNvSpPr>
            <a:spLocks noChangeArrowheads="1"/>
          </p:cNvSpPr>
          <p:nvPr/>
        </p:nvSpPr>
        <p:spPr bwMode="auto">
          <a:xfrm>
            <a:off x="744538" y="4087813"/>
            <a:ext cx="1266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如何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grpSp>
        <p:nvGrpSpPr>
          <p:cNvPr id="33807" name="组合 1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1" cy="825"/>
          </a:xfrm>
        </p:grpSpPr>
        <p:sp>
          <p:nvSpPr>
            <p:cNvPr id="3380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21" name="直线连接符 9">
              <a:extLst/>
            </p:cNvPr>
            <p:cNvCxnSpPr/>
            <p:nvPr/>
          </p:nvCxnSpPr>
          <p:spPr>
            <a:xfrm>
              <a:off x="70" y="702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/>
            </p:cNvPr>
            <p:cNvSpPr/>
            <p:nvPr/>
          </p:nvSpPr>
          <p:spPr>
            <a:xfrm>
              <a:off x="125" y="148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5"/>
          <p:cNvSpPr>
            <a:spLocks noChangeArrowheads="1"/>
          </p:cNvSpPr>
          <p:nvPr/>
        </p:nvSpPr>
        <p:spPr bwMode="auto">
          <a:xfrm>
            <a:off x="1979613" y="1727200"/>
            <a:ext cx="64801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人民解放军百万大军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从一千余华里的战线上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冲破敌阵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横渡长江。西起九江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不含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东至江阴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均是人民解放军的渡江区域。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3" name="矩形 6"/>
          <p:cNvSpPr>
            <a:spLocks noChangeArrowheads="1"/>
          </p:cNvSpPr>
          <p:nvPr/>
        </p:nvSpPr>
        <p:spPr bwMode="auto">
          <a:xfrm>
            <a:off x="684213" y="3671888"/>
            <a:ext cx="86407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导语从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渡江作战的兵力、战线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即渡江区域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、战况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三个方面总领了全文。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844" name="TextBox 7"/>
          <p:cNvSpPr txBox="1">
            <a:spLocks noChangeArrowheads="1"/>
          </p:cNvSpPr>
          <p:nvPr/>
        </p:nvSpPr>
        <p:spPr bwMode="auto">
          <a:xfrm>
            <a:off x="971550" y="1708150"/>
            <a:ext cx="1295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导语：</a:t>
            </a:r>
          </a:p>
        </p:txBody>
      </p:sp>
      <p:grpSp>
        <p:nvGrpSpPr>
          <p:cNvPr id="34821" name="组合 1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482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/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/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5846" name="矩形 1"/>
          <p:cNvSpPr>
            <a:spLocks noChangeArrowheads="1"/>
          </p:cNvSpPr>
          <p:nvPr/>
        </p:nvSpPr>
        <p:spPr bwMode="auto">
          <a:xfrm>
            <a:off x="684213" y="663575"/>
            <a:ext cx="77009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itchFamily="2" charset="-122"/>
              </a:rPr>
              <a:t>    认真阅读课文，找出本文的导语，说说导语从哪几个方面概括了全文。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7"/>
          <p:cNvSpPr>
            <a:spLocks noChangeArrowheads="1"/>
          </p:cNvSpPr>
          <p:nvPr/>
        </p:nvSpPr>
        <p:spPr bwMode="auto">
          <a:xfrm>
            <a:off x="539750" y="2266950"/>
            <a:ext cx="813593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从情节发展来看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本文的主体部分是按照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事件发生的先后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以及各路军进展情况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的顺序来安排材料的。</a:t>
            </a:r>
          </a:p>
        </p:txBody>
      </p:sp>
      <p:sp>
        <p:nvSpPr>
          <p:cNvPr id="36867" name="矩形 1"/>
          <p:cNvSpPr>
            <a:spLocks noChangeArrowheads="1"/>
          </p:cNvSpPr>
          <p:nvPr/>
        </p:nvSpPr>
        <p:spPr bwMode="auto">
          <a:xfrm>
            <a:off x="755650" y="1185863"/>
            <a:ext cx="7777163" cy="5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latin typeface="宋体" pitchFamily="2" charset="-122"/>
              </a:rPr>
              <a:t>本文的主体部分是按照什么顺序来安排材料的</a:t>
            </a:r>
            <a:r>
              <a:rPr lang="zh-CN" altLang="en-US" sz="2800" b="1" dirty="0">
                <a:latin typeface="宋体" pitchFamily="2" charset="-122"/>
              </a:rPr>
              <a:t>？</a:t>
            </a:r>
          </a:p>
        </p:txBody>
      </p:sp>
      <p:grpSp>
        <p:nvGrpSpPr>
          <p:cNvPr id="35844" name="组合 1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584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9" name="直线连接符 9">
              <a:extLst/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/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11188" y="1117600"/>
            <a:ext cx="7986712" cy="2606278"/>
            <a:chOff x="827088" y="685800"/>
            <a:chExt cx="7986712" cy="2606278"/>
          </a:xfrm>
        </p:grpSpPr>
        <p:pic>
          <p:nvPicPr>
            <p:cNvPr id="36871" name="图片 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088" y="1565275"/>
              <a:ext cx="1104900" cy="158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2" name="圆角矩形 14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35100" y="685800"/>
              <a:ext cx="7378700" cy="2606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3" name="矩形 14"/>
            <p:cNvSpPr>
              <a:spLocks noChangeArrowheads="1"/>
            </p:cNvSpPr>
            <p:nvPr/>
          </p:nvSpPr>
          <p:spPr bwMode="auto">
            <a:xfrm>
              <a:off x="2339628" y="1131888"/>
              <a:ext cx="6072535" cy="15660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    在报道各</a:t>
              </a:r>
              <a:r>
                <a:rPr lang="zh-CN" altLang="en-US" sz="2800" dirty="0" smtClean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战线的情况时，作者是</a:t>
              </a:r>
              <a:r>
                <a:rPr lang="zh-CN" altLang="en-US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如何</a:t>
              </a:r>
              <a:r>
                <a:rPr lang="zh-CN" altLang="en-US" sz="2800" dirty="0" smtClean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安排内容的详略的</a:t>
              </a:r>
              <a:r>
                <a:rPr lang="zh-CN" altLang="en-US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？为什么会这么安排呢？</a:t>
              </a:r>
              <a:endParaRPr lang="zh-CN" altLang="zh-CN" sz="2800" dirty="0">
                <a:solidFill>
                  <a:srgbClr val="A96A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6867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686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789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4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8915" name="TextBox 5"/>
          <p:cNvSpPr txBox="1">
            <a:spLocks noChangeArrowheads="1"/>
          </p:cNvSpPr>
          <p:nvPr/>
        </p:nvSpPr>
        <p:spPr bwMode="auto">
          <a:xfrm>
            <a:off x="1497013" y="1131888"/>
            <a:ext cx="54006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详写东路军，略写中、西路军。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916" name="TextBox 6"/>
          <p:cNvSpPr txBox="1">
            <a:spLocks noChangeArrowheads="1"/>
          </p:cNvSpPr>
          <p:nvPr/>
        </p:nvSpPr>
        <p:spPr bwMode="auto">
          <a:xfrm>
            <a:off x="755650" y="1779588"/>
            <a:ext cx="792003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因为东路军面对的敌人的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防线很巩固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，东路军的胜利具有重要的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战略意义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，直接关系到能否包围敌军，解放南京。而中、西路军面对的敌人已经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没有战斗力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，一笔带过即可。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850900" y="2143125"/>
            <a:ext cx="72501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详略的安排取决于文章的中心。有利于突出文章中心的事件安排详写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反之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略写或不写。</a:t>
            </a:r>
          </a:p>
        </p:txBody>
      </p:sp>
      <p:sp>
        <p:nvSpPr>
          <p:cNvPr id="39940" name="矩形 8"/>
          <p:cNvSpPr>
            <a:spLocks noChangeArrowheads="1"/>
          </p:cNvSpPr>
          <p:nvPr/>
        </p:nvSpPr>
        <p:spPr bwMode="auto">
          <a:xfrm>
            <a:off x="1619250" y="1481138"/>
            <a:ext cx="3724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文章详略安排的原因</a:t>
            </a:r>
            <a:endParaRPr lang="zh-CN" altLang="en-US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39750" y="842963"/>
            <a:ext cx="7864475" cy="3063875"/>
            <a:chOff x="539750" y="842963"/>
            <a:chExt cx="7864475" cy="3063875"/>
          </a:xfrm>
        </p:grpSpPr>
        <p:grpSp>
          <p:nvGrpSpPr>
            <p:cNvPr id="38921" name="组合 4"/>
            <p:cNvGrpSpPr>
              <a:grpSpLocks/>
            </p:cNvGrpSpPr>
            <p:nvPr/>
          </p:nvGrpSpPr>
          <p:grpSpPr bwMode="auto">
            <a:xfrm>
              <a:off x="539750" y="842963"/>
              <a:ext cx="7864475" cy="3063875"/>
              <a:chOff x="450850" y="660800"/>
              <a:chExt cx="7865566" cy="3063078"/>
            </a:xfrm>
          </p:grpSpPr>
          <p:pic>
            <p:nvPicPr>
              <p:cNvPr id="38925" name="一个圆顶角并剪去另一个顶角的矩形 1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182651" y="698890"/>
                <a:ext cx="8776917" cy="36566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" name="矩形 2">
                <a:extLst/>
              </p:cNvPr>
              <p:cNvSpPr/>
              <p:nvPr/>
            </p:nvSpPr>
            <p:spPr>
              <a:xfrm>
                <a:off x="561990" y="660800"/>
                <a:ext cx="2518124" cy="64435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8922" name="组 1"/>
            <p:cNvGrpSpPr>
              <a:grpSpLocks/>
            </p:cNvGrpSpPr>
            <p:nvPr/>
          </p:nvGrpSpPr>
          <p:grpSpPr bwMode="auto">
            <a:xfrm>
              <a:off x="703263" y="882650"/>
              <a:ext cx="2517775" cy="601663"/>
              <a:chOff x="7647436" y="3815009"/>
              <a:chExt cx="2515853" cy="601051"/>
            </a:xfrm>
          </p:grpSpPr>
          <p:sp>
            <p:nvSpPr>
              <p:cNvPr id="38923" name="文本框 30"/>
              <p:cNvSpPr txBox="1">
                <a:spLocks noChangeArrowheads="1"/>
              </p:cNvSpPr>
              <p:nvPr/>
            </p:nvSpPr>
            <p:spPr bwMode="auto">
              <a:xfrm>
                <a:off x="8613224" y="3885581"/>
                <a:ext cx="1550065" cy="4599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</a:rPr>
                  <a:t>方法指导</a:t>
                </a:r>
              </a:p>
            </p:txBody>
          </p:sp>
          <p:pic>
            <p:nvPicPr>
              <p:cNvPr id="38924" name="图片 9" descr="book.gi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38917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891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6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39750" y="1184275"/>
            <a:ext cx="7912100" cy="2324100"/>
            <a:chOff x="827088" y="823913"/>
            <a:chExt cx="7912100" cy="2324100"/>
          </a:xfrm>
        </p:grpSpPr>
        <p:pic>
          <p:nvPicPr>
            <p:cNvPr id="39943" name="图片 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088" y="1565275"/>
              <a:ext cx="1104900" cy="158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44" name="圆角矩形 14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60488" y="823913"/>
              <a:ext cx="7378700" cy="232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45" name="矩形 14"/>
            <p:cNvSpPr>
              <a:spLocks noChangeArrowheads="1"/>
            </p:cNvSpPr>
            <p:nvPr/>
          </p:nvSpPr>
          <p:spPr bwMode="auto">
            <a:xfrm>
              <a:off x="2465388" y="1112540"/>
              <a:ext cx="5832475" cy="1503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80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    对西路军战况的描述中，哪些地方体现了作者的主观倾向？这样写有什么好处？</a:t>
              </a:r>
            </a:p>
          </p:txBody>
        </p:sp>
      </p:grpSp>
      <p:grpSp>
        <p:nvGrpSpPr>
          <p:cNvPr id="39939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99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61950" y="795338"/>
            <a:ext cx="84248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宋体" pitchFamily="2" charset="-122"/>
              </a:rPr>
              <a:t>    </a:t>
            </a:r>
            <a:r>
              <a:rPr lang="zh-CN" altLang="en-US" sz="2800" b="1" dirty="0">
                <a:latin typeface="宋体" pitchFamily="2" charset="-122"/>
              </a:rPr>
              <a:t>此种情况，</a:t>
            </a:r>
            <a:r>
              <a:rPr lang="zh-CN" altLang="zh-CN" sz="2800" b="1" dirty="0">
                <a:latin typeface="宋体" pitchFamily="2" charset="-122"/>
              </a:rPr>
              <a:t>一方面由于人民解放军英勇善战</a:t>
            </a:r>
            <a:r>
              <a:rPr lang="zh-CN" altLang="en-US" sz="2800" b="1" dirty="0">
                <a:latin typeface="宋体" pitchFamily="2" charset="-122"/>
              </a:rPr>
              <a:t>，</a:t>
            </a:r>
            <a:r>
              <a:rPr lang="zh-CN" altLang="zh-CN" sz="2800" b="1" dirty="0">
                <a:latin typeface="宋体" pitchFamily="2" charset="-122"/>
              </a:rPr>
              <a:t>锐不可当</a:t>
            </a:r>
            <a:r>
              <a:rPr lang="zh-CN" altLang="en-US" sz="2800" b="1" dirty="0">
                <a:latin typeface="宋体" pitchFamily="2" charset="-122"/>
              </a:rPr>
              <a:t>；</a:t>
            </a:r>
            <a:r>
              <a:rPr lang="zh-CN" altLang="zh-CN" sz="2800" b="1" dirty="0">
                <a:latin typeface="宋体" pitchFamily="2" charset="-122"/>
              </a:rPr>
              <a:t>另一方面</a:t>
            </a:r>
            <a:r>
              <a:rPr lang="zh-CN" altLang="en-US" sz="2800" b="1" dirty="0">
                <a:latin typeface="宋体" pitchFamily="2" charset="-122"/>
              </a:rPr>
              <a:t>，</a:t>
            </a:r>
            <a:r>
              <a:rPr lang="zh-CN" altLang="zh-CN" sz="2800" b="1" dirty="0">
                <a:latin typeface="宋体" pitchFamily="2" charset="-122"/>
              </a:rPr>
              <a:t>这和国民党反动派拒绝签订和平协定</a:t>
            </a:r>
            <a:r>
              <a:rPr lang="zh-CN" altLang="en-US" sz="2800" b="1" dirty="0">
                <a:latin typeface="宋体" pitchFamily="2" charset="-122"/>
              </a:rPr>
              <a:t>，</a:t>
            </a:r>
            <a:r>
              <a:rPr lang="zh-CN" altLang="zh-CN" sz="2800" b="1" dirty="0">
                <a:latin typeface="宋体" pitchFamily="2" charset="-122"/>
              </a:rPr>
              <a:t>有很大关系。</a:t>
            </a:r>
            <a:endParaRPr lang="zh-CN" altLang="en-US" sz="2800" b="1" dirty="0">
              <a:latin typeface="宋体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95288" y="2411413"/>
            <a:ext cx="84963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这样写既交代了我军取胜，敌军失败的政治上和军事上的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原因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，又使读者进一步了解整个国民党反动政权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必然覆灭的命运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，从而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深化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了报道的主题。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从写作上来看，起到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承上启下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的作用。</a:t>
            </a:r>
          </a:p>
        </p:txBody>
      </p:sp>
      <p:grpSp>
        <p:nvGrpSpPr>
          <p:cNvPr id="40964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096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1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187450" y="817563"/>
            <a:ext cx="7378700" cy="2976562"/>
            <a:chOff x="1187450" y="817563"/>
            <a:chExt cx="7378700" cy="2976562"/>
          </a:xfrm>
        </p:grpSpPr>
        <p:pic>
          <p:nvPicPr>
            <p:cNvPr id="41991" name="圆角矩形 13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58950" y="817563"/>
              <a:ext cx="6807200" cy="2976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992" name="图片 1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87450" y="1851025"/>
              <a:ext cx="1104900" cy="158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993" name="矩形 2"/>
            <p:cNvSpPr>
              <a:spLocks noChangeArrowheads="1"/>
            </p:cNvSpPr>
            <p:nvPr/>
          </p:nvSpPr>
          <p:spPr bwMode="auto">
            <a:xfrm>
              <a:off x="2606675" y="1209675"/>
              <a:ext cx="5761038" cy="181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    本则消息在新闻语言的使用上堪称典范。读课文，体会这则消息的语言，并说一说它们有什么样的表达</a:t>
              </a:r>
              <a:r>
                <a:rPr lang="zh-CN" altLang="zh-CN" sz="280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效果。</a:t>
              </a:r>
              <a:endParaRPr lang="zh-CN" altLang="en-US" sz="2800">
                <a:solidFill>
                  <a:srgbClr val="A96A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1987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198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3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7850" y="843558"/>
            <a:ext cx="7967663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毛泽东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1893—1976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　马克思列宁主义者，中国无产阶级革命家、政治家、军事家，中国共产党、中国人民解放军、中华人民共和国的主要缔造者和领袖，毛泽东思想的主要创立者。字润之，湖南湘潭韶山冲（今属韶山市）人。他的主要著作编入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毛泽东选集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卷）和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毛泽东文集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卷）。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147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614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3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1"/>
          <p:cNvSpPr>
            <a:spLocks noChangeArrowheads="1"/>
          </p:cNvSpPr>
          <p:nvPr/>
        </p:nvSpPr>
        <p:spPr bwMode="auto">
          <a:xfrm>
            <a:off x="611188" y="700088"/>
            <a:ext cx="792162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人民解放军百万大军，从一千余华里的战线上，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冲破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敌阵，横渡长江。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长江北岸人民解放军中路军首先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突破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安庆、芜湖线。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圆角矩形标注 6">
            <a:extLst/>
          </p:cNvPr>
          <p:cNvSpPr/>
          <p:nvPr/>
        </p:nvSpPr>
        <p:spPr>
          <a:xfrm>
            <a:off x="827088" y="3219450"/>
            <a:ext cx="7561262" cy="1295400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“冲破”：突破某种状态、限制等；“突破”：集中兵力向一点进攻或反攻，打开缺口。二者在使用时存在区别。体现了消息用词的准确。</a:t>
            </a:r>
          </a:p>
        </p:txBody>
      </p:sp>
      <p:grpSp>
        <p:nvGrpSpPr>
          <p:cNvPr id="43012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301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4"/>
          <p:cNvSpPr>
            <a:spLocks noChangeArrowheads="1"/>
          </p:cNvSpPr>
          <p:nvPr/>
        </p:nvSpPr>
        <p:spPr bwMode="auto">
          <a:xfrm>
            <a:off x="539750" y="2481263"/>
            <a:ext cx="78486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西起九江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不含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东至江阴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均是人民解放军的渡江区域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7" name="圆角矩形标注 6">
            <a:extLst/>
          </p:cNvPr>
          <p:cNvSpPr/>
          <p:nvPr/>
        </p:nvSpPr>
        <p:spPr>
          <a:xfrm>
            <a:off x="2174875" y="1185863"/>
            <a:ext cx="6142038" cy="1008062"/>
          </a:xfrm>
          <a:prstGeom prst="wedgeRoundRectCallout">
            <a:avLst>
              <a:gd name="adj1" fmla="val -34009"/>
              <a:gd name="adj2" fmla="val 92559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不含</a:t>
            </a:r>
            <a:r>
              <a:rPr lang="en-US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指不包括九江在内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准确地反映了当时的情况。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体现了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语言的准确性。</a:t>
            </a:r>
            <a:endParaRPr lang="zh-CN" altLang="en-US" sz="24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4036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403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4"/>
          <p:cNvSpPr>
            <a:spLocks noChangeArrowheads="1"/>
          </p:cNvSpPr>
          <p:nvPr/>
        </p:nvSpPr>
        <p:spPr bwMode="auto">
          <a:xfrm>
            <a:off x="900113" y="2668588"/>
            <a:ext cx="77755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至发电时止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该路三十五万人民解放军已渡过三分之二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，余部二十三日可渡完。</a:t>
            </a:r>
          </a:p>
        </p:txBody>
      </p:sp>
      <p:sp>
        <p:nvSpPr>
          <p:cNvPr id="7" name="圆角矩形标注 6">
            <a:extLst/>
          </p:cNvPr>
          <p:cNvSpPr/>
          <p:nvPr/>
        </p:nvSpPr>
        <p:spPr>
          <a:xfrm>
            <a:off x="1331913" y="1131888"/>
            <a:ext cx="6810375" cy="1295400"/>
          </a:xfrm>
          <a:prstGeom prst="wedgeRoundRectCallout">
            <a:avLst>
              <a:gd name="adj1" fmla="val -39919"/>
              <a:gd name="adj2" fmla="val 77999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</a:t>
            </a:r>
          </a:p>
          <a:p>
            <a:pPr eaLnBrk="1" hangingPunct="1">
              <a:defRPr/>
            </a:pP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“至发电时止”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，用词斩截有力，毫不拖沓，体现了语言的精练、铿锵；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把时间交代得非常准确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体现了新闻的及时性。</a:t>
            </a:r>
            <a:endParaRPr lang="zh-CN" altLang="en-US" sz="24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defRPr/>
            </a:pPr>
            <a:endParaRPr lang="zh-CN" altLang="en-US" sz="24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5060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506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1"/>
          <p:cNvSpPr>
            <a:spLocks noChangeArrowheads="1"/>
          </p:cNvSpPr>
          <p:nvPr/>
        </p:nvSpPr>
        <p:spPr bwMode="auto">
          <a:xfrm>
            <a:off x="395288" y="700088"/>
            <a:ext cx="8424862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和中路军所遇敌情一样，我西路军当面之敌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纷纷溃退，毫无斗志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，我军所遇之抵抗，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甚为微弱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国民党的广大官兵一致希望和平，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不想再打了，听见南京拒绝和平，都很泄气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圆角矩形标注 6">
            <a:extLst/>
          </p:cNvPr>
          <p:cNvSpPr/>
          <p:nvPr/>
        </p:nvSpPr>
        <p:spPr>
          <a:xfrm>
            <a:off x="539750" y="3363913"/>
            <a:ext cx="7848600" cy="1008062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第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一句话十分书面化，具有文化气息，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第二句话又非常口语化。或雅或俗，各得其妙。</a:t>
            </a:r>
          </a:p>
        </p:txBody>
      </p:sp>
      <p:grpSp>
        <p:nvGrpSpPr>
          <p:cNvPr id="46084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608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1"/>
          <p:cNvSpPr>
            <a:spLocks noChangeArrowheads="1"/>
          </p:cNvSpPr>
          <p:nvPr/>
        </p:nvSpPr>
        <p:spPr bwMode="auto">
          <a:xfrm>
            <a:off x="755650" y="800100"/>
            <a:ext cx="79216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汤恩伯认为南京、江阴段防线是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很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巩固的，弱点只在于南京、九江一线。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此处敌军抵抗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较为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顽强。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圆角矩形标注 6">
            <a:extLst/>
          </p:cNvPr>
          <p:cNvSpPr/>
          <p:nvPr/>
        </p:nvSpPr>
        <p:spPr>
          <a:xfrm>
            <a:off x="1042988" y="3148013"/>
            <a:ext cx="7273925" cy="576262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使用“很”“较为”来说明不同的程度，表达准确。</a:t>
            </a:r>
          </a:p>
        </p:txBody>
      </p:sp>
      <p:grpSp>
        <p:nvGrpSpPr>
          <p:cNvPr id="47108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710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1"/>
          <p:cNvSpPr>
            <a:spLocks noChangeArrowheads="1"/>
          </p:cNvSpPr>
          <p:nvPr/>
        </p:nvSpPr>
        <p:spPr bwMode="auto">
          <a:xfrm>
            <a:off x="754063" y="2770188"/>
            <a:ext cx="7921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不料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正是汤恩伯到芜湖的那一天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东面防线又被我军突破了。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圆角矩形标注 6">
            <a:extLst/>
          </p:cNvPr>
          <p:cNvSpPr/>
          <p:nvPr/>
        </p:nvSpPr>
        <p:spPr>
          <a:xfrm>
            <a:off x="827088" y="1060450"/>
            <a:ext cx="7488237" cy="1439863"/>
          </a:xfrm>
          <a:prstGeom prst="wedgeRoundRectCallout">
            <a:avLst>
              <a:gd name="adj1" fmla="val -33975"/>
              <a:gd name="adj2" fmla="val 76318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这句话充满了嘲讽意味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汤恩伯是</a:t>
            </a:r>
            <a:r>
              <a:rPr lang="zh-CN" altLang="zh-CN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来督战的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结果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他认为“很巩固”的东面防线被我军突破</a:t>
            </a:r>
            <a:r>
              <a:rPr lang="zh-CN" altLang="zh-CN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这里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的“不料”</a:t>
            </a: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正显示出我军的神勇。</a:t>
            </a:r>
            <a:endParaRPr lang="zh-CN" altLang="en-US" sz="24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endParaRPr lang="zh-CN" altLang="en-US" sz="24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8132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813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1"/>
          <p:cNvSpPr>
            <a:spLocks noChangeArrowheads="1"/>
          </p:cNvSpPr>
          <p:nvPr/>
        </p:nvSpPr>
        <p:spPr bwMode="auto">
          <a:xfrm>
            <a:off x="682625" y="1277938"/>
            <a:ext cx="7921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然在二十一日下午至二十二日下午的整天激战中，我已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歼灭及击溃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一切抵抗之敌。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9155" name="组合 9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915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圆角矩形标注 9">
            <a:extLst/>
          </p:cNvPr>
          <p:cNvSpPr/>
          <p:nvPr/>
        </p:nvSpPr>
        <p:spPr>
          <a:xfrm>
            <a:off x="877888" y="2571750"/>
            <a:ext cx="7366000" cy="936625"/>
          </a:xfrm>
          <a:prstGeom prst="wedgeRoundRectCallout">
            <a:avLst>
              <a:gd name="adj1" fmla="val -9638"/>
              <a:gd name="adj2" fmla="val -93262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敌军一部分被“歼灭”，一部分被“击溃”，所以说“我已歼灭及击溃一切抵抗之敌”。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395288" y="1050925"/>
            <a:ext cx="842486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《我三十万大军胜利南渡长江》报道了我三十万大军胜利南渡长江的情况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表现了人民解放军排山倒海、所向披靡的气势和一往无前、压倒敌人的大无畏精神。</a:t>
            </a: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《人民解放军百万大军横渡长江》报道了人民解放军百万大军横渡长江的情况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分析了国民党军队士气低落的根本原因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表现了我军战士英勇善战、锐不可当、所向披靡的英雄气概。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700463" y="449263"/>
            <a:ext cx="1743075" cy="566737"/>
            <a:chOff x="3333750" y="598488"/>
            <a:chExt cx="1743075" cy="566737"/>
          </a:xfrm>
        </p:grpSpPr>
        <p:sp>
          <p:nvSpPr>
            <p:cNvPr id="20" name="圆角矩形 19">
              <a:extLst/>
            </p:cNvPr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/>
            </p:cNvPr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/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/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018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50180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5018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3603625" y="598488"/>
            <a:ext cx="1743075" cy="566737"/>
            <a:chOff x="3333750" y="598488"/>
            <a:chExt cx="1743075" cy="566737"/>
          </a:xfrm>
        </p:grpSpPr>
        <p:sp>
          <p:nvSpPr>
            <p:cNvPr id="20" name="圆角矩形 19">
              <a:extLst/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/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/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/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51212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00013" y="1347788"/>
            <a:ext cx="8748712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14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俗话说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“天时不如地利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地利不如人和。”决定战争成败的关键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不在于武器装备的优劣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不在于军队人数的多少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而在于民心。得民心者得天下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失民心者失天下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当年中国共产党正是因为有了老百姓的支持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才打败了国民党军队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建立了中华人民共和国。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1204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5120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18" name="直线连接符 9">
              <a:extLst/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/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323850" y="1276350"/>
            <a:ext cx="8428038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本文反映的是人民解放军胜利南渡长江的重大历史事件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这是史无前例的伟大战役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能报道的内容本来很多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但作者仅仅选择了最有代表性的基本情况来写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其余则不提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用不到二百字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就完成了对战役的完整报道。体现了作者善于择要记事的功力</a:t>
            </a:r>
            <a:r>
              <a:rPr lang="zh-CN" altLang="zh-CN" sz="2800" dirty="0"/>
              <a:t>。</a:t>
            </a:r>
            <a:endParaRPr lang="en-US" altLang="zh-CN" sz="2800" dirty="0"/>
          </a:p>
          <a:p>
            <a:pPr eaLnBrk="1" hangingPunct="1"/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此外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对三路大军渡江战况的报道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作者也没有平均使用笔力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而是对东路军写得更详细。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251" name="矩形 2"/>
          <p:cNvSpPr>
            <a:spLocks noChangeArrowheads="1"/>
          </p:cNvSpPr>
          <p:nvPr/>
        </p:nvSpPr>
        <p:spPr bwMode="auto">
          <a:xfrm>
            <a:off x="549275" y="646113"/>
            <a:ext cx="6854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❶ </a:t>
            </a:r>
            <a:r>
              <a:rPr lang="zh-CN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内容短小精悍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去粗取精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详略得当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2228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222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3"/>
          <p:cNvSpPr>
            <a:spLocks noChangeArrowheads="1"/>
          </p:cNvSpPr>
          <p:nvPr/>
        </p:nvSpPr>
        <p:spPr bwMode="auto">
          <a:xfrm>
            <a:off x="611560" y="1276350"/>
            <a:ext cx="7888288" cy="304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新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闻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　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新闻指报纸、电台、电视台、互联网等媒体经常使用的记录社会、传播信息、反映时代的一种文体。狭义上的新闻单指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消息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广义上的新闻指消息、通讯、报告文学、特写、评论等。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新闻有传播性、真实性和时效性三个属性。</a:t>
            </a:r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3131840" y="484188"/>
            <a:ext cx="2592388" cy="643766"/>
            <a:chOff x="2843213" y="700088"/>
            <a:chExt cx="2592387" cy="643766"/>
          </a:xfrm>
        </p:grpSpPr>
        <p:sp>
          <p:nvSpPr>
            <p:cNvPr id="16" name="圆角矩形 15">
              <a:extLst/>
            </p:cNvPr>
            <p:cNvSpPr/>
            <p:nvPr/>
          </p:nvSpPr>
          <p:spPr>
            <a:xfrm rot="530343">
              <a:off x="4935537" y="817563"/>
              <a:ext cx="441325" cy="419100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圆角矩形 16">
              <a:extLst/>
            </p:cNvPr>
            <p:cNvSpPr/>
            <p:nvPr/>
          </p:nvSpPr>
          <p:spPr>
            <a:xfrm rot="21283839">
              <a:off x="4514850" y="817563"/>
              <a:ext cx="441325" cy="419100"/>
            </a:xfrm>
            <a:prstGeom prst="round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圆角矩形 17">
              <a:extLst/>
            </p:cNvPr>
            <p:cNvSpPr/>
            <p:nvPr/>
          </p:nvSpPr>
          <p:spPr>
            <a:xfrm rot="555800">
              <a:off x="4068763" y="8175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圆角矩形 18">
              <a:extLst/>
            </p:cNvPr>
            <p:cNvSpPr/>
            <p:nvPr/>
          </p:nvSpPr>
          <p:spPr>
            <a:xfrm rot="20470821">
              <a:off x="3706813" y="8239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圆角矩形 19">
              <a:extLst/>
            </p:cNvPr>
            <p:cNvSpPr/>
            <p:nvPr/>
          </p:nvSpPr>
          <p:spPr>
            <a:xfrm rot="319204">
              <a:off x="3287713" y="8239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圆角矩形 20">
              <a:extLst/>
            </p:cNvPr>
            <p:cNvSpPr/>
            <p:nvPr/>
          </p:nvSpPr>
          <p:spPr>
            <a:xfrm rot="21148334">
              <a:off x="2878138" y="8318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2" name="矩形 1"/>
            <p:cNvSpPr>
              <a:spLocks noChangeArrowheads="1"/>
            </p:cNvSpPr>
            <p:nvPr/>
          </p:nvSpPr>
          <p:spPr bwMode="auto">
            <a:xfrm>
              <a:off x="2843213" y="700088"/>
              <a:ext cx="2592387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新闻基本常识</a:t>
              </a:r>
            </a:p>
          </p:txBody>
        </p:sp>
      </p:grpSp>
      <p:grpSp>
        <p:nvGrpSpPr>
          <p:cNvPr id="7172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17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29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菱形 29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2"/>
          <p:cNvSpPr>
            <a:spLocks noChangeArrowheads="1"/>
          </p:cNvSpPr>
          <p:nvPr/>
        </p:nvSpPr>
        <p:spPr bwMode="auto">
          <a:xfrm>
            <a:off x="549275" y="752475"/>
            <a:ext cx="5230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❷ </a:t>
            </a:r>
            <a:r>
              <a:rPr lang="zh-CN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语言准确精练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铿锵有力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17513" y="1419225"/>
            <a:ext cx="861853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新闻报道对语言的要求很高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特别是对重大事件的报道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要求语言必须准确精练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鲜明生动。如“长江风平浪静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我军万船齐放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直取对岸”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干净利落地写出了我三十万大军渡江时的磅礴气势。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3252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325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1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25525" y="627063"/>
            <a:ext cx="7434263" cy="4122737"/>
            <a:chOff x="899553" y="627063"/>
            <a:chExt cx="7434772" cy="4122737"/>
          </a:xfrm>
        </p:grpSpPr>
        <p:sp>
          <p:nvSpPr>
            <p:cNvPr id="54279" name="TextBox 4"/>
            <p:cNvSpPr txBox="1">
              <a:spLocks noChangeArrowheads="1"/>
            </p:cNvSpPr>
            <p:nvPr/>
          </p:nvSpPr>
          <p:spPr bwMode="auto">
            <a:xfrm>
              <a:off x="899553" y="1876921"/>
              <a:ext cx="615592" cy="1558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pPr eaLnBrk="1" hangingPunct="1"/>
              <a:r>
                <a:rPr lang="zh-CN" altLang="en-US" sz="280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消息两则</a:t>
              </a:r>
            </a:p>
          </p:txBody>
        </p:sp>
        <p:sp>
          <p:nvSpPr>
            <p:cNvPr id="14" name="左大括号 13">
              <a:extLst/>
            </p:cNvPr>
            <p:cNvSpPr/>
            <p:nvPr/>
          </p:nvSpPr>
          <p:spPr>
            <a:xfrm>
              <a:off x="1463155" y="1284288"/>
              <a:ext cx="341335" cy="2647950"/>
            </a:xfrm>
            <a:prstGeom prst="leftBrace">
              <a:avLst>
                <a:gd name="adj1" fmla="val 37848"/>
                <a:gd name="adj2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54281" name="TextBox 6"/>
            <p:cNvSpPr txBox="1">
              <a:spLocks noChangeArrowheads="1"/>
            </p:cNvSpPr>
            <p:nvPr/>
          </p:nvSpPr>
          <p:spPr bwMode="auto">
            <a:xfrm>
              <a:off x="1754857" y="755402"/>
              <a:ext cx="1811338" cy="1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zh-CN" sz="2800" b="1" dirty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我三十万大军胜利南渡长江</a:t>
              </a:r>
              <a:endPara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7" name="左大括号 16">
              <a:extLst/>
            </p:cNvPr>
            <p:cNvSpPr/>
            <p:nvPr/>
          </p:nvSpPr>
          <p:spPr>
            <a:xfrm>
              <a:off x="3582612" y="915988"/>
              <a:ext cx="219090" cy="1449387"/>
            </a:xfrm>
            <a:prstGeom prst="leftBrace">
              <a:avLst>
                <a:gd name="adj1" fmla="val 34799"/>
                <a:gd name="adj2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54283" name="TextBox 11"/>
            <p:cNvSpPr txBox="1">
              <a:spLocks noChangeArrowheads="1"/>
            </p:cNvSpPr>
            <p:nvPr/>
          </p:nvSpPr>
          <p:spPr bwMode="auto">
            <a:xfrm>
              <a:off x="1580232" y="2986062"/>
              <a:ext cx="2089150" cy="1385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zh-CN" sz="2800" b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人民解放军百万大军横渡长江</a:t>
              </a:r>
              <a:endParaRPr lang="zh-CN" altLang="en-US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2" name="左大括号 21">
              <a:extLst/>
            </p:cNvPr>
            <p:cNvSpPr/>
            <p:nvPr/>
          </p:nvSpPr>
          <p:spPr>
            <a:xfrm>
              <a:off x="3525458" y="3003550"/>
              <a:ext cx="219090" cy="1390650"/>
            </a:xfrm>
            <a:prstGeom prst="leftBrace">
              <a:avLst>
                <a:gd name="adj1" fmla="val 34798"/>
                <a:gd name="adj2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54285" name="TextBox 15"/>
            <p:cNvSpPr txBox="1">
              <a:spLocks noChangeArrowheads="1"/>
            </p:cNvSpPr>
            <p:nvPr/>
          </p:nvSpPr>
          <p:spPr bwMode="auto">
            <a:xfrm>
              <a:off x="3847182" y="2787650"/>
              <a:ext cx="927100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导语</a:t>
              </a:r>
            </a:p>
          </p:txBody>
        </p:sp>
        <p:sp>
          <p:nvSpPr>
            <p:cNvPr id="54286" name="TextBox 17"/>
            <p:cNvSpPr txBox="1">
              <a:spLocks noChangeArrowheads="1"/>
            </p:cNvSpPr>
            <p:nvPr/>
          </p:nvSpPr>
          <p:spPr bwMode="auto">
            <a:xfrm>
              <a:off x="4920605" y="2763838"/>
              <a:ext cx="1296987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中路军</a:t>
              </a:r>
            </a:p>
          </p:txBody>
        </p:sp>
        <p:sp>
          <p:nvSpPr>
            <p:cNvPr id="54287" name="TextBox 21"/>
            <p:cNvSpPr txBox="1">
              <a:spLocks noChangeArrowheads="1"/>
            </p:cNvSpPr>
            <p:nvPr/>
          </p:nvSpPr>
          <p:spPr bwMode="auto">
            <a:xfrm>
              <a:off x="6476950" y="2716213"/>
              <a:ext cx="1857375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首战告捷</a:t>
              </a:r>
            </a:p>
          </p:txBody>
        </p:sp>
        <p:sp>
          <p:nvSpPr>
            <p:cNvPr id="54288" name="TextBox 15"/>
            <p:cNvSpPr txBox="1">
              <a:spLocks noChangeArrowheads="1"/>
            </p:cNvSpPr>
            <p:nvPr/>
          </p:nvSpPr>
          <p:spPr bwMode="auto">
            <a:xfrm>
              <a:off x="3847182" y="3267604"/>
              <a:ext cx="927100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主体</a:t>
              </a:r>
            </a:p>
          </p:txBody>
        </p:sp>
        <p:sp>
          <p:nvSpPr>
            <p:cNvPr id="54289" name="TextBox 15"/>
            <p:cNvSpPr txBox="1">
              <a:spLocks noChangeArrowheads="1"/>
            </p:cNvSpPr>
            <p:nvPr/>
          </p:nvSpPr>
          <p:spPr bwMode="auto">
            <a:xfrm>
              <a:off x="3847182" y="3747558"/>
              <a:ext cx="927100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背景</a:t>
              </a:r>
            </a:p>
          </p:txBody>
        </p:sp>
        <p:sp>
          <p:nvSpPr>
            <p:cNvPr id="54290" name="TextBox 15"/>
            <p:cNvSpPr txBox="1">
              <a:spLocks noChangeArrowheads="1"/>
            </p:cNvSpPr>
            <p:nvPr/>
          </p:nvSpPr>
          <p:spPr bwMode="auto">
            <a:xfrm>
              <a:off x="3847182" y="4227513"/>
              <a:ext cx="927100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结语</a:t>
              </a:r>
            </a:p>
          </p:txBody>
        </p:sp>
        <p:sp>
          <p:nvSpPr>
            <p:cNvPr id="54291" name="TextBox 15"/>
            <p:cNvSpPr txBox="1">
              <a:spLocks noChangeArrowheads="1"/>
            </p:cNvSpPr>
            <p:nvPr/>
          </p:nvSpPr>
          <p:spPr bwMode="auto">
            <a:xfrm>
              <a:off x="3847182" y="627063"/>
              <a:ext cx="927100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导语</a:t>
              </a:r>
            </a:p>
          </p:txBody>
        </p:sp>
        <p:sp>
          <p:nvSpPr>
            <p:cNvPr id="54292" name="TextBox 15"/>
            <p:cNvSpPr txBox="1">
              <a:spLocks noChangeArrowheads="1"/>
            </p:cNvSpPr>
            <p:nvPr/>
          </p:nvSpPr>
          <p:spPr bwMode="auto">
            <a:xfrm>
              <a:off x="3847182" y="1347788"/>
              <a:ext cx="927100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主体</a:t>
              </a:r>
            </a:p>
          </p:txBody>
        </p:sp>
        <p:sp>
          <p:nvSpPr>
            <p:cNvPr id="54293" name="TextBox 15"/>
            <p:cNvSpPr txBox="1">
              <a:spLocks noChangeArrowheads="1"/>
            </p:cNvSpPr>
            <p:nvPr/>
          </p:nvSpPr>
          <p:spPr bwMode="auto">
            <a:xfrm>
              <a:off x="3847182" y="2066925"/>
              <a:ext cx="927100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结语</a:t>
              </a:r>
            </a:p>
          </p:txBody>
        </p:sp>
        <p:sp>
          <p:nvSpPr>
            <p:cNvPr id="35" name="左大括号 34">
              <a:extLst/>
            </p:cNvPr>
            <p:cNvSpPr/>
            <p:nvPr/>
          </p:nvSpPr>
          <p:spPr>
            <a:xfrm>
              <a:off x="4749505" y="3025775"/>
              <a:ext cx="215915" cy="1101725"/>
            </a:xfrm>
            <a:prstGeom prst="leftBrace">
              <a:avLst>
                <a:gd name="adj1" fmla="val 34798"/>
                <a:gd name="adj2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54295" name="TextBox 17"/>
            <p:cNvSpPr txBox="1">
              <a:spLocks noChangeArrowheads="1"/>
            </p:cNvSpPr>
            <p:nvPr/>
          </p:nvSpPr>
          <p:spPr bwMode="auto">
            <a:xfrm>
              <a:off x="4920605" y="3267075"/>
              <a:ext cx="1296987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西路军</a:t>
              </a:r>
            </a:p>
          </p:txBody>
        </p:sp>
        <p:sp>
          <p:nvSpPr>
            <p:cNvPr id="54296" name="TextBox 17"/>
            <p:cNvSpPr txBox="1">
              <a:spLocks noChangeArrowheads="1"/>
            </p:cNvSpPr>
            <p:nvPr/>
          </p:nvSpPr>
          <p:spPr bwMode="auto">
            <a:xfrm>
              <a:off x="4920605" y="3771900"/>
              <a:ext cx="1296987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东路军</a:t>
              </a:r>
            </a:p>
          </p:txBody>
        </p:sp>
        <p:sp>
          <p:nvSpPr>
            <p:cNvPr id="54297" name="TextBox 21"/>
            <p:cNvSpPr txBox="1">
              <a:spLocks noChangeArrowheads="1"/>
            </p:cNvSpPr>
            <p:nvPr/>
          </p:nvSpPr>
          <p:spPr bwMode="auto">
            <a:xfrm>
              <a:off x="6476950" y="3219450"/>
              <a:ext cx="1857375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所向无敌</a:t>
              </a:r>
            </a:p>
          </p:txBody>
        </p:sp>
        <p:sp>
          <p:nvSpPr>
            <p:cNvPr id="54298" name="TextBox 21"/>
            <p:cNvSpPr txBox="1">
              <a:spLocks noChangeArrowheads="1"/>
            </p:cNvSpPr>
            <p:nvPr/>
          </p:nvSpPr>
          <p:spPr bwMode="auto">
            <a:xfrm>
              <a:off x="6476950" y="3724275"/>
              <a:ext cx="1857375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战绩辉煌</a:t>
              </a:r>
            </a:p>
          </p:txBody>
        </p:sp>
        <p:sp>
          <p:nvSpPr>
            <p:cNvPr id="40" name="左大括号 39">
              <a:extLst/>
            </p:cNvPr>
            <p:cNvSpPr/>
            <p:nvPr/>
          </p:nvSpPr>
          <p:spPr>
            <a:xfrm>
              <a:off x="4749505" y="1169988"/>
              <a:ext cx="134946" cy="852487"/>
            </a:xfrm>
            <a:prstGeom prst="leftBrace">
              <a:avLst>
                <a:gd name="adj1" fmla="val 34799"/>
                <a:gd name="adj2" fmla="val 5000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54300" name="TextBox 21"/>
            <p:cNvSpPr txBox="1">
              <a:spLocks noChangeArrowheads="1"/>
            </p:cNvSpPr>
            <p:nvPr/>
          </p:nvSpPr>
          <p:spPr bwMode="auto">
            <a:xfrm>
              <a:off x="4920605" y="1023898"/>
              <a:ext cx="1857375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摧枯拉朽</a:t>
              </a:r>
            </a:p>
          </p:txBody>
        </p:sp>
        <p:sp>
          <p:nvSpPr>
            <p:cNvPr id="54301" name="TextBox 21"/>
            <p:cNvSpPr txBox="1">
              <a:spLocks noChangeArrowheads="1"/>
            </p:cNvSpPr>
            <p:nvPr/>
          </p:nvSpPr>
          <p:spPr bwMode="auto">
            <a:xfrm>
              <a:off x="4920605" y="1608333"/>
              <a:ext cx="1857375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万船齐发</a:t>
              </a:r>
            </a:p>
          </p:txBody>
        </p:sp>
        <p:sp>
          <p:nvSpPr>
            <p:cNvPr id="54302" name="TextBox 21"/>
            <p:cNvSpPr txBox="1">
              <a:spLocks noChangeArrowheads="1"/>
            </p:cNvSpPr>
            <p:nvPr/>
          </p:nvSpPr>
          <p:spPr bwMode="auto">
            <a:xfrm>
              <a:off x="4920605" y="2092325"/>
              <a:ext cx="2492449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 dirty="0">
                  <a:latin typeface="楷体" pitchFamily="49" charset="-122"/>
                  <a:ea typeface="楷体" pitchFamily="49" charset="-122"/>
                </a:rPr>
                <a:t>英雄式的战斗</a:t>
              </a:r>
            </a:p>
          </p:txBody>
        </p:sp>
      </p:grpSp>
      <p:grpSp>
        <p:nvGrpSpPr>
          <p:cNvPr id="54275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5427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34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菱形 43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1"/>
          <p:cNvSpPr>
            <a:spLocks noChangeArrowheads="1"/>
          </p:cNvSpPr>
          <p:nvPr/>
        </p:nvSpPr>
        <p:spPr bwMode="auto">
          <a:xfrm>
            <a:off x="900113" y="1924050"/>
            <a:ext cx="7993062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渡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江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dù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芜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湖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wú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长江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防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线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fáng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荻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港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dí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经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营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yíng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催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枯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拉朽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kū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铜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陵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lín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 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诸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城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zhū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纷纷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退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kuì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已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jì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执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行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zhí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突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破敌阵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>
                <a:latin typeface="汉语拼音" pitchFamily="34" charset="0"/>
                <a:ea typeface="黑体" pitchFamily="49" charset="-122"/>
              </a:rPr>
              <a:t>tū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347" name="矩形 6"/>
          <p:cNvSpPr>
            <a:spLocks noChangeArrowheads="1"/>
          </p:cNvSpPr>
          <p:nvPr/>
        </p:nvSpPr>
        <p:spPr bwMode="auto">
          <a:xfrm>
            <a:off x="684213" y="627063"/>
            <a:ext cx="79200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下列词语的书写和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蓝色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字的注音全都正确的一项是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（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　　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）</a:t>
            </a:r>
            <a:endParaRPr lang="zh-CN" altLang="zh-CN" sz="28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979613" y="1049338"/>
            <a:ext cx="504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5301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530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7"/>
          <p:cNvSpPr>
            <a:spLocks noChangeArrowheads="1"/>
          </p:cNvSpPr>
          <p:nvPr/>
        </p:nvSpPr>
        <p:spPr bwMode="auto">
          <a:xfrm>
            <a:off x="468313" y="1676400"/>
            <a:ext cx="82804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重庆商报讯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　在山水环抱的重庆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每个人都摆脱不了江河印记。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日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“寻美重庆江河”摄影大赛在武隆正式启动。作为来访首站的武隆迎来了国内近百名知名专家和摄影爱好者。据悉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该系列活动还将走访重庆各个区县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用镜头寻美重庆江河。只要是以重庆江河为拍摄对象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具备自然美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人文类的作品都可以参赛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评选结果将于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2016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日在媒体上公布。主办方强调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这项活动能唤起人们对江河的记忆和感情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激发人们保护生态的热情。</a:t>
            </a:r>
          </a:p>
        </p:txBody>
      </p:sp>
      <p:sp>
        <p:nvSpPr>
          <p:cNvPr id="58371" name="矩形 8"/>
          <p:cNvSpPr>
            <a:spLocks noChangeArrowheads="1"/>
          </p:cNvSpPr>
          <p:nvPr/>
        </p:nvSpPr>
        <p:spPr bwMode="auto">
          <a:xfrm>
            <a:off x="565150" y="558800"/>
            <a:ext cx="83280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根据下面的新闻内容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拟一个恰当的标题。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（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不超过</a:t>
            </a:r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</a:rPr>
              <a:t>15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个字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）</a:t>
            </a:r>
            <a:endParaRPr lang="zh-CN" altLang="zh-CN" sz="28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200275" y="1317625"/>
            <a:ext cx="4492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“寻美重庆江河”摄影大赛启动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6325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63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5"/>
          <p:cNvSpPr>
            <a:spLocks noChangeArrowheads="1"/>
          </p:cNvSpPr>
          <p:nvPr/>
        </p:nvSpPr>
        <p:spPr bwMode="auto">
          <a:xfrm>
            <a:off x="900113" y="842963"/>
            <a:ext cx="7343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宋体" pitchFamily="2" charset="-122"/>
              </a:rPr>
              <a:t>3.</a:t>
            </a:r>
            <a:r>
              <a:rPr lang="zh-CN" altLang="zh-CN" sz="2800" b="1" dirty="0">
                <a:latin typeface="宋体" pitchFamily="2" charset="-122"/>
              </a:rPr>
              <a:t>一则消息通常不可少的三部分是</a:t>
            </a:r>
            <a:r>
              <a:rPr lang="zh-CN" altLang="en-US" sz="2800" b="1" dirty="0">
                <a:latin typeface="宋体" pitchFamily="2" charset="-122"/>
              </a:rPr>
              <a:t>（</a:t>
            </a:r>
            <a:r>
              <a:rPr lang="zh-CN" altLang="zh-CN" sz="2800" b="1" dirty="0">
                <a:latin typeface="宋体" pitchFamily="2" charset="-122"/>
              </a:rPr>
              <a:t>　　</a:t>
            </a:r>
            <a:r>
              <a:rPr lang="zh-CN" altLang="en-US" sz="2800" b="1" dirty="0">
                <a:latin typeface="宋体" pitchFamily="2" charset="-122"/>
              </a:rPr>
              <a:t>）。</a:t>
            </a:r>
            <a:endParaRPr lang="zh-CN" altLang="zh-CN" sz="2800" b="1" dirty="0">
              <a:latin typeface="宋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843713" y="842963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80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57348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735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2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12888" y="1708150"/>
            <a:ext cx="3706812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标题　主体　结尾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标题　导语　主体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标题　时间　正文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标题　时间　人物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838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22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菱形 22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7025" y="608013"/>
            <a:ext cx="8772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宋体" pitchFamily="2" charset="-122"/>
              </a:rPr>
              <a:t>4.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阅读《人民解放军百万大军横渡长江》</a:t>
            </a:r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宋体" pitchFamily="2" charset="-122"/>
              </a:rPr>
              <a:t>回答问题。</a:t>
            </a:r>
          </a:p>
        </p:txBody>
      </p:sp>
      <p:sp>
        <p:nvSpPr>
          <p:cNvPr id="58382" name="矩形 15"/>
          <p:cNvSpPr>
            <a:spLocks noChangeArrowheads="1"/>
          </p:cNvSpPr>
          <p:nvPr/>
        </p:nvSpPr>
        <p:spPr bwMode="auto">
          <a:xfrm>
            <a:off x="611188" y="1347788"/>
            <a:ext cx="7988300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这则消息的电头是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   </a:t>
            </a:r>
          </a:p>
          <a:p>
            <a:pPr>
              <a:lnSpc>
                <a:spcPct val="114000"/>
              </a:lnSpc>
            </a:pPr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         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导语部分是第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句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只填序号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）；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主体部分是第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　　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句。导语中揭示人民解放军所向披靡、战绩辉煌的词语是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、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。主体部分记录人民解放军节节胜利史实的四字成语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800" b="1" u="sng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28">
            <a:extLst/>
          </p:cNvPr>
          <p:cNvCxnSpPr/>
          <p:nvPr/>
        </p:nvCxnSpPr>
        <p:spPr bwMode="auto">
          <a:xfrm>
            <a:off x="4495800" y="1779588"/>
            <a:ext cx="38877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824538" y="1789113"/>
            <a:ext cx="908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303713" y="2278063"/>
            <a:ext cx="10890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17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670300" y="3722688"/>
            <a:ext cx="16271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锐不可当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380" name="矩形 19"/>
          <p:cNvSpPr>
            <a:spLocks noChangeArrowheads="1"/>
          </p:cNvSpPr>
          <p:nvPr/>
        </p:nvSpPr>
        <p:spPr bwMode="auto">
          <a:xfrm>
            <a:off x="4495115" y="1265238"/>
            <a:ext cx="3888473" cy="52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新华社长江前线二十二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381" name="矩形 10"/>
          <p:cNvSpPr>
            <a:spLocks noChangeArrowheads="1"/>
          </p:cNvSpPr>
          <p:nvPr/>
        </p:nvSpPr>
        <p:spPr bwMode="auto">
          <a:xfrm>
            <a:off x="782638" y="1783722"/>
            <a:ext cx="2348670" cy="52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日二十二时电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378" name="矩形 24"/>
          <p:cNvSpPr>
            <a:spLocks noChangeArrowheads="1"/>
          </p:cNvSpPr>
          <p:nvPr/>
        </p:nvSpPr>
        <p:spPr bwMode="auto">
          <a:xfrm>
            <a:off x="6569453" y="2790825"/>
            <a:ext cx="1652210" cy="52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冲破敌阵　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379" name="矩形 11"/>
          <p:cNvSpPr>
            <a:spLocks noChangeArrowheads="1"/>
          </p:cNvSpPr>
          <p:nvPr/>
        </p:nvSpPr>
        <p:spPr bwMode="auto">
          <a:xfrm>
            <a:off x="811213" y="3248301"/>
            <a:ext cx="1627584" cy="52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横渡长江</a:t>
            </a: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6" grpId="0"/>
      <p:bldP spid="58380" grpId="0"/>
      <p:bldP spid="58381" grpId="0"/>
      <p:bldP spid="58378" grpId="0"/>
      <p:bldP spid="5837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4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939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22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菱形 22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5"/>
          <p:cNvSpPr>
            <a:spLocks noChangeArrowheads="1"/>
          </p:cNvSpPr>
          <p:nvPr/>
        </p:nvSpPr>
        <p:spPr bwMode="auto">
          <a:xfrm>
            <a:off x="544513" y="555625"/>
            <a:ext cx="827563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“我西路军当面之敌亦纷纷溃退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毫无斗志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我军所遇之抵抗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甚为微弱。”出现这种情况的原因是什么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用自己的语言概述。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字以内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这篇消息中属于议论的句子是哪几句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这些议论的作用是什么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84213" y="3579813"/>
            <a:ext cx="77755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句。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这样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写既交代了我军取胜，敌军失败的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政治上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军事上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的原因，又使读者进一步了解整个国民党反动政权必然覆灭的命运，从而深化了报道的主题。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84213" y="1851025"/>
            <a:ext cx="77041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句。揭示事物的本质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长“我军”士气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灭敌人威风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增强文章的思想性。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矩形 13"/>
          <p:cNvSpPr>
            <a:spLocks noChangeArrowheads="1"/>
          </p:cNvSpPr>
          <p:nvPr/>
        </p:nvSpPr>
        <p:spPr bwMode="auto">
          <a:xfrm>
            <a:off x="503238" y="555625"/>
            <a:ext cx="8172450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毛泽东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最广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为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流传的八句话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鼓舞人心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的一句话——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星星之火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可以燎原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豪迈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傲气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的一句话——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一切反动派都是纸老虎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③一条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千古不变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的真理——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枪杆子里面出政权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谦虚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的一句话——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这只是万里长征的第一步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0419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04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84213" y="700088"/>
            <a:ext cx="80645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震撼人心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的一句话——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人不犯我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我不犯人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⑥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最充满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信任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的一句话——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你办事我放心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⑦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最无奈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的一句话——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天要下雨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娘要嫁人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由他去吧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⑧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最自信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的一句话——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自信人生二百年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会当水击三千里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1443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14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563888" y="465092"/>
            <a:ext cx="1743075" cy="566737"/>
            <a:chOff x="3333750" y="555625"/>
            <a:chExt cx="1743075" cy="566738"/>
          </a:xfrm>
        </p:grpSpPr>
        <p:sp>
          <p:nvSpPr>
            <p:cNvPr id="7" name="圆角矩形 6">
              <a:extLst/>
            </p:cNvPr>
            <p:cNvSpPr/>
            <p:nvPr/>
          </p:nvSpPr>
          <p:spPr>
            <a:xfrm rot="555800">
              <a:off x="4602162" y="673100"/>
              <a:ext cx="442913" cy="41910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8" name="圆角矩形 7">
              <a:extLst/>
            </p:cNvPr>
            <p:cNvSpPr/>
            <p:nvPr/>
          </p:nvSpPr>
          <p:spPr>
            <a:xfrm rot="20470821">
              <a:off x="4197350" y="679450"/>
              <a:ext cx="442912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9" name="圆角矩形 8">
              <a:extLst/>
            </p:cNvPr>
            <p:cNvSpPr/>
            <p:nvPr/>
          </p:nvSpPr>
          <p:spPr>
            <a:xfrm rot="319204">
              <a:off x="3778250" y="6794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/>
            </p:cNvPr>
            <p:cNvSpPr/>
            <p:nvPr/>
          </p:nvSpPr>
          <p:spPr>
            <a:xfrm rot="21148334">
              <a:off x="3368675" y="687387"/>
              <a:ext cx="441325" cy="42068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  <p:sp>
          <p:nvSpPr>
            <p:cNvPr id="62476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566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拓展阅读</a:t>
              </a:r>
            </a:p>
          </p:txBody>
        </p:sp>
      </p:grpSp>
      <p:sp>
        <p:nvSpPr>
          <p:cNvPr id="62468" name="矩形 9"/>
          <p:cNvSpPr>
            <a:spLocks noChangeArrowheads="1"/>
          </p:cNvSpPr>
          <p:nvPr/>
        </p:nvSpPr>
        <p:spPr bwMode="auto">
          <a:xfrm>
            <a:off x="506413" y="1092200"/>
            <a:ext cx="8351837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中新社北京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24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日电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记者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应妮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中国国家文物局与重庆长航东风船舶工业公司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日在北京签署合同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后者将于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2013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年底交付中国首艘排水量约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860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吨的水下考古船。</a:t>
            </a: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国家文物局副局长顾玉才在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日的签字仪式上表示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水下文化遗产具有很强的国家属性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在维护国家主权和领土完整、保证国家文化安全等方面发挥着不可替代的作用。中国领海、内水和管辖海域</a:t>
            </a:r>
          </a:p>
        </p:txBody>
      </p:sp>
      <p:grpSp>
        <p:nvGrpSpPr>
          <p:cNvPr id="3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24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5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31840" y="389700"/>
            <a:ext cx="2592388" cy="643766"/>
            <a:chOff x="2843213" y="700088"/>
            <a:chExt cx="2592387" cy="643765"/>
          </a:xfrm>
        </p:grpSpPr>
        <p:sp>
          <p:nvSpPr>
            <p:cNvPr id="20" name="圆角矩形 19">
              <a:extLst/>
            </p:cNvPr>
            <p:cNvSpPr/>
            <p:nvPr/>
          </p:nvSpPr>
          <p:spPr>
            <a:xfrm rot="530343">
              <a:off x="4935537" y="817563"/>
              <a:ext cx="441325" cy="419099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圆角矩形 18">
              <a:extLst/>
            </p:cNvPr>
            <p:cNvSpPr/>
            <p:nvPr/>
          </p:nvSpPr>
          <p:spPr>
            <a:xfrm rot="21283839">
              <a:off x="4514850" y="817563"/>
              <a:ext cx="441325" cy="419099"/>
            </a:xfrm>
            <a:prstGeom prst="round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圆角矩形 17">
              <a:extLst/>
            </p:cNvPr>
            <p:cNvSpPr/>
            <p:nvPr/>
          </p:nvSpPr>
          <p:spPr>
            <a:xfrm rot="555800">
              <a:off x="4068763" y="8175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圆角矩形 16">
              <a:extLst/>
            </p:cNvPr>
            <p:cNvSpPr/>
            <p:nvPr/>
          </p:nvSpPr>
          <p:spPr>
            <a:xfrm rot="20470821">
              <a:off x="3706813" y="8239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圆角矩形 15">
              <a:extLst/>
            </p:cNvPr>
            <p:cNvSpPr/>
            <p:nvPr/>
          </p:nvSpPr>
          <p:spPr>
            <a:xfrm rot="319204">
              <a:off x="3287713" y="8239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圆角矩形 1">
              <a:extLst/>
            </p:cNvPr>
            <p:cNvSpPr/>
            <p:nvPr/>
          </p:nvSpPr>
          <p:spPr>
            <a:xfrm rot="21148334">
              <a:off x="2878138" y="8318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06" name="矩形 1"/>
            <p:cNvSpPr>
              <a:spLocks noChangeArrowheads="1"/>
            </p:cNvSpPr>
            <p:nvPr/>
          </p:nvSpPr>
          <p:spPr bwMode="auto">
            <a:xfrm>
              <a:off x="2843213" y="700088"/>
              <a:ext cx="2592387" cy="64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新闻基本常识</a:t>
              </a:r>
            </a:p>
          </p:txBody>
        </p:sp>
      </p:grpSp>
      <p:sp>
        <p:nvSpPr>
          <p:cNvPr id="9219" name="矩形 20"/>
          <p:cNvSpPr>
            <a:spLocks noChangeArrowheads="1"/>
          </p:cNvSpPr>
          <p:nvPr/>
        </p:nvSpPr>
        <p:spPr bwMode="auto">
          <a:xfrm>
            <a:off x="683269" y="1118025"/>
            <a:ext cx="7777163" cy="305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消    息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消息指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报道事件的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概貌而不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讲述事件详细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的经过和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细节的一种文体，是以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简要的语言文字迅速传播新近事实的新闻体裁，也是最广泛、最经常采用的新闻体裁。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消息有比较固定的格式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即由主到次地组织内容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，使事件的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高潮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在前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，被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称为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倒金字塔式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”结构。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196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81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28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0" name="组合 1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349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4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11188" y="627063"/>
            <a:ext cx="80645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内的大量水下文物一直面临被盗捞、破坏和非法贩卖的危险。面对日益严峻的“沉船文物盗捞热”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中国现有的水下文化遗产保护工作面临着严峻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挑战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由于没有专用船舶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基本仍以租用渔船为主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不仅安全难以保障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而且工作效率也非常低下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在专业队伍建设与提高技术手段等方面亟待加强。</a:t>
            </a:r>
            <a:endParaRPr lang="en-US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中国首艘水下考古工作船将由重庆长航东风船舶工业公司建造。该船将使用全电力推进动力的方式，排水量约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860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吨，设计吃水约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2.6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米，全长约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56</a:t>
            </a:r>
            <a:endParaRPr lang="zh-CN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矩形 1"/>
          <p:cNvSpPr>
            <a:spLocks noChangeArrowheads="1"/>
          </p:cNvSpPr>
          <p:nvPr/>
        </p:nvSpPr>
        <p:spPr bwMode="auto">
          <a:xfrm>
            <a:off x="539750" y="903585"/>
            <a:ext cx="813752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米，船只具有良好的稳定性与适航性。其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主要工作海域为中国沿海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海况许可下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可至西沙海域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。通过配置的专业设备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借助物探手段能够发现、确认、定位水下遗址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对水下遗址进行即时调查、探摸、测绘、影像记录、清理、考古发掘和提取等工作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开展出水文物的即时处理和保护工作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并且代表国家水下考古形象向公众有限开放和展示。</a:t>
            </a:r>
          </a:p>
        </p:txBody>
      </p:sp>
      <p:grpSp>
        <p:nvGrpSpPr>
          <p:cNvPr id="64515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451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188" y="915988"/>
            <a:ext cx="81375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按照工作计划</a:t>
            </a:r>
            <a:r>
              <a:rPr lang="zh-CN" altLang="en-US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考古船的建造周期为</a:t>
            </a:r>
            <a:r>
              <a:rPr lang="en-US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个月</a:t>
            </a:r>
            <a:r>
              <a:rPr lang="zh-CN" altLang="en-US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将在</a:t>
            </a:r>
            <a:r>
              <a:rPr lang="en-US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2013</a:t>
            </a:r>
            <a:r>
              <a:rPr lang="zh-CN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年底交付文物部门</a:t>
            </a:r>
            <a:r>
              <a:rPr lang="zh-CN" altLang="en-US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u="sng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在完成相关测试、调校后投入到水下文化遗产的保护工作中。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选自中国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新闻网，有删改）</a:t>
            </a:r>
          </a:p>
        </p:txBody>
      </p:sp>
      <p:grpSp>
        <p:nvGrpSpPr>
          <p:cNvPr id="65539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554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5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矩形 9"/>
          <p:cNvSpPr>
            <a:spLocks noChangeArrowheads="1"/>
          </p:cNvSpPr>
          <p:nvPr/>
        </p:nvSpPr>
        <p:spPr bwMode="auto">
          <a:xfrm>
            <a:off x="539750" y="700088"/>
            <a:ext cx="80645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zh-CN" sz="2800" b="1" dirty="0">
                <a:latin typeface="宋体" panose="02010600030101010101" pitchFamily="2" charset="-122"/>
              </a:rPr>
              <a:t>请将标题补充完整。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zh-CN" altLang="zh-CN" sz="2800" b="1" dirty="0">
                <a:latin typeface="宋体" panose="02010600030101010101" pitchFamily="2" charset="-122"/>
              </a:rPr>
              <a:t>从记叙的要素入手</a:t>
            </a:r>
            <a:r>
              <a:rPr lang="zh-CN" altLang="en-US" sz="2800" b="1" dirty="0">
                <a:latin typeface="宋体" panose="02010600030101010101" pitchFamily="2" charset="-122"/>
              </a:rPr>
              <a:t>，</a:t>
            </a:r>
            <a:r>
              <a:rPr lang="zh-CN" altLang="zh-CN" sz="2800" b="1" dirty="0">
                <a:latin typeface="宋体" panose="02010600030101010101" pitchFamily="2" charset="-122"/>
              </a:rPr>
              <a:t>限</a:t>
            </a:r>
            <a:r>
              <a:rPr lang="en-US" altLang="zh-CN" sz="2800" b="1" dirty="0">
                <a:latin typeface="宋体" panose="02010600030101010101" pitchFamily="2" charset="-122"/>
              </a:rPr>
              <a:t>9</a:t>
            </a:r>
            <a:r>
              <a:rPr lang="zh-CN" altLang="en-US" sz="2800" b="1" dirty="0">
                <a:latin typeface="宋体" panose="02010600030101010101" pitchFamily="2" charset="-122"/>
              </a:rPr>
              <a:t>个</a:t>
            </a:r>
            <a:r>
              <a:rPr lang="zh-CN" altLang="zh-CN" sz="2800" b="1" dirty="0">
                <a:latin typeface="宋体" panose="02010600030101010101" pitchFamily="2" charset="-122"/>
              </a:rPr>
              <a:t>字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  <a:endParaRPr lang="zh-CN" altLang="zh-CN" sz="2800" b="1" dirty="0">
              <a:latin typeface="宋体" panose="02010600030101010101" pitchFamily="2" charset="-122"/>
            </a:endParaRPr>
          </a:p>
          <a:p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                     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2013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年底下水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排水量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860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吨</a:t>
            </a:r>
          </a:p>
          <a:p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zh-CN" sz="2800" b="1" dirty="0">
                <a:latin typeface="宋体" panose="02010600030101010101" pitchFamily="2" charset="-122"/>
              </a:rPr>
              <a:t>导语就是对新闻主要事实的最简单的概括。请指出这则新闻的导语部分。</a:t>
            </a:r>
          </a:p>
          <a:p>
            <a:r>
              <a:rPr lang="en-US" altLang="zh-CN" sz="2800" b="1" dirty="0">
                <a:latin typeface="宋体" panose="02010600030101010101" pitchFamily="2" charset="-122"/>
              </a:rPr>
              <a:t>3.</a:t>
            </a:r>
            <a:r>
              <a:rPr lang="zh-CN" altLang="zh-CN" sz="2800" b="1" dirty="0">
                <a:latin typeface="宋体" panose="02010600030101010101" pitchFamily="2" charset="-122"/>
              </a:rPr>
              <a:t>文中画线的文字是新闻结构五部分中的哪部分</a:t>
            </a:r>
            <a:r>
              <a:rPr lang="en-US" altLang="zh-CN" sz="2800" b="1" dirty="0">
                <a:latin typeface="宋体" panose="02010600030101010101" pitchFamily="2" charset="-122"/>
              </a:rPr>
              <a:t>?</a:t>
            </a:r>
            <a:endParaRPr lang="zh-CN" altLang="zh-CN" sz="2800" b="1" dirty="0">
              <a:latin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</a:rPr>
              <a:t>4.</a:t>
            </a:r>
            <a:r>
              <a:rPr lang="zh-CN" altLang="zh-CN" sz="2800" b="1" dirty="0">
                <a:latin typeface="宋体" panose="02010600030101010101" pitchFamily="2" charset="-122"/>
              </a:rPr>
              <a:t>用简洁的语言概括文章主体部分第</a:t>
            </a:r>
            <a:r>
              <a:rPr lang="en-US" altLang="zh-CN" sz="2800" b="1" dirty="0">
                <a:latin typeface="宋体" panose="02010600030101010101" pitchFamily="2" charset="-122"/>
              </a:rPr>
              <a:t>1</a:t>
            </a:r>
            <a:r>
              <a:rPr lang="zh-CN" altLang="zh-CN" sz="2800" b="1" dirty="0">
                <a:latin typeface="宋体" panose="02010600030101010101" pitchFamily="2" charset="-122"/>
              </a:rPr>
              <a:t>自然段的主要内容。</a:t>
            </a:r>
          </a:p>
        </p:txBody>
      </p:sp>
      <p:grpSp>
        <p:nvGrpSpPr>
          <p:cNvPr id="66563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656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Box 2"/>
          <p:cNvSpPr txBox="1">
            <a:spLocks noChangeArrowheads="1"/>
          </p:cNvSpPr>
          <p:nvPr/>
        </p:nvSpPr>
        <p:spPr bwMode="auto">
          <a:xfrm>
            <a:off x="755650" y="700088"/>
            <a:ext cx="19431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参考答案：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55650" y="1331913"/>
            <a:ext cx="7777163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中国首艘水下考古船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中国国家文物局与重庆长航东风船舶工业公司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日在北京签署合同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后者将于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2013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年底交付中国首艘排水量约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860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吨的水下考古船。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属于背景部分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建造中国首艘水下考古工作船的原因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67588" name="组合 12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758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 dirty="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10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86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 dirty="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0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/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6563" name="TextBox 1"/>
          <p:cNvSpPr txBox="1">
            <a:spLocks noChangeArrowheads="1"/>
          </p:cNvSpPr>
          <p:nvPr/>
        </p:nvSpPr>
        <p:spPr bwMode="auto">
          <a:xfrm>
            <a:off x="971550" y="1131888"/>
            <a:ext cx="7440613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新的学期开始了，学校里发生了哪些好玩的新鲜事儿呢？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请选择其中一件事写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一则消息</a:t>
            </a:r>
            <a:r>
              <a:rPr lang="zh-CN" altLang="en-US" sz="2800" b="1" dirty="0">
                <a:latin typeface="宋体" panose="02010600030101010101" pitchFamily="2" charset="-122"/>
              </a:rPr>
              <a:t>。要求做到概括、简洁、准确。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 eaLnBrk="1" hangingPunct="1"/>
            <a:r>
              <a:rPr kumimoji="1" lang="zh-CN" altLang="en-US" sz="6600" b="1" dirty="0">
                <a:solidFill>
                  <a:srgbClr val="FF6600"/>
                </a:solidFill>
                <a:latin typeface="宋体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657225" y="1054100"/>
            <a:ext cx="8075613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600" dirty="0">
                <a:latin typeface="黑体" pitchFamily="49" charset="-122"/>
                <a:ea typeface="黑体" pitchFamily="49" charset="-122"/>
              </a:rPr>
              <a:t>新闻的结构</a:t>
            </a:r>
            <a:endParaRPr lang="en-US" altLang="zh-CN" sz="26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    新闻的结构包括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标题、导语、主体、背景、结语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五部分。</a:t>
            </a:r>
            <a:endParaRPr lang="zh-CN" altLang="zh-CN" sz="26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标题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高度概括已经发生的新闻事实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一般包括引标、主标、副标。</a:t>
            </a:r>
          </a:p>
          <a:p>
            <a:r>
              <a:rPr lang="en-US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导语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消息的第一段或者第一句话。它扼要地揭示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新闻的核心内容。</a:t>
            </a:r>
          </a:p>
          <a:p>
            <a:r>
              <a:rPr lang="en-US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主体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承接导语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揭示主体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 smtClean="0"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新闻</a:t>
            </a:r>
            <a:r>
              <a:rPr lang="zh-CN" altLang="zh-CN" sz="2600" b="1" dirty="0" smtClean="0">
                <a:latin typeface="楷体" pitchFamily="49" charset="-122"/>
                <a:ea typeface="楷体" pitchFamily="49" charset="-122"/>
              </a:rPr>
              <a:t>事实</a:t>
            </a:r>
            <a:r>
              <a:rPr lang="zh-CN" altLang="zh-CN" sz="2600" b="1" dirty="0">
                <a:latin typeface="楷体" pitchFamily="49" charset="-122"/>
                <a:ea typeface="楷体" pitchFamily="49" charset="-122"/>
              </a:rPr>
              <a:t>做具体的叙述与展开。</a:t>
            </a:r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3276600" y="484188"/>
            <a:ext cx="2592388" cy="643766"/>
            <a:chOff x="2843213" y="700088"/>
            <a:chExt cx="2592387" cy="643766"/>
          </a:xfrm>
        </p:grpSpPr>
        <p:sp>
          <p:nvSpPr>
            <p:cNvPr id="5" name="圆角矩形 4">
              <a:extLst/>
            </p:cNvPr>
            <p:cNvSpPr/>
            <p:nvPr/>
          </p:nvSpPr>
          <p:spPr>
            <a:xfrm rot="530343">
              <a:off x="4935537" y="817563"/>
              <a:ext cx="441325" cy="419100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 5">
              <a:extLst/>
            </p:cNvPr>
            <p:cNvSpPr/>
            <p:nvPr/>
          </p:nvSpPr>
          <p:spPr>
            <a:xfrm rot="21283839">
              <a:off x="4514850" y="817563"/>
              <a:ext cx="441325" cy="419100"/>
            </a:xfrm>
            <a:prstGeom prst="round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 6">
              <a:extLst/>
            </p:cNvPr>
            <p:cNvSpPr/>
            <p:nvPr/>
          </p:nvSpPr>
          <p:spPr>
            <a:xfrm rot="555800">
              <a:off x="4068763" y="8175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 7">
              <a:extLst/>
            </p:cNvPr>
            <p:cNvSpPr/>
            <p:nvPr/>
          </p:nvSpPr>
          <p:spPr>
            <a:xfrm rot="20470821">
              <a:off x="3706813" y="8239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 8">
              <a:extLst/>
            </p:cNvPr>
            <p:cNvSpPr/>
            <p:nvPr/>
          </p:nvSpPr>
          <p:spPr>
            <a:xfrm rot="319204">
              <a:off x="3287713" y="8239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圆角矩形 9">
              <a:extLst/>
            </p:cNvPr>
            <p:cNvSpPr/>
            <p:nvPr/>
          </p:nvSpPr>
          <p:spPr>
            <a:xfrm rot="21148334">
              <a:off x="2878138" y="8318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30" name="矩形 1"/>
            <p:cNvSpPr>
              <a:spLocks noChangeArrowheads="1"/>
            </p:cNvSpPr>
            <p:nvPr/>
          </p:nvSpPr>
          <p:spPr bwMode="auto">
            <a:xfrm>
              <a:off x="2843213" y="700088"/>
              <a:ext cx="2592387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新闻基本常识</a:t>
              </a:r>
            </a:p>
          </p:txBody>
        </p:sp>
      </p:grpSp>
      <p:grpSp>
        <p:nvGrpSpPr>
          <p:cNvPr id="9220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92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9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582613" y="1182688"/>
            <a:ext cx="82804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背景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：指发生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新闻事实的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社会环境和自然环境。</a:t>
            </a:r>
          </a:p>
          <a:p>
            <a:pPr>
              <a:lnSpc>
                <a:spcPct val="114000"/>
              </a:lnSpc>
            </a:pP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结语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：是消息的最后一段或最后一句话。依据内容需要，可有可无。</a:t>
            </a:r>
            <a:endParaRPr lang="en-US" altLang="zh-CN" sz="26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    标题、导语、主体是新闻的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主要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部分，背景、结语是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辅助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部分。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43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024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9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387350" y="1058863"/>
            <a:ext cx="85058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新闻的要素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一篇完整的新闻作品应该具备六个最基本的要素：</a:t>
            </a:r>
            <a:r>
              <a:rPr lang="en-US" altLang="zh-CN" sz="2800" b="1" dirty="0">
                <a:latin typeface="Times New Roman" pitchFamily="18" charset="0"/>
                <a:ea typeface="楷体" pitchFamily="49" charset="-122"/>
              </a:rPr>
              <a:t>who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）、</a:t>
            </a:r>
            <a:r>
              <a:rPr lang="en-US" altLang="zh-CN" sz="2800" b="1" dirty="0">
                <a:latin typeface="Times New Roman" pitchFamily="18" charset="0"/>
                <a:ea typeface="楷体" pitchFamily="49" charset="-122"/>
              </a:rPr>
              <a:t>what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）、</a:t>
            </a:r>
            <a:r>
              <a:rPr lang="en-US" altLang="zh-CN" sz="2800" b="1" dirty="0">
                <a:latin typeface="Times New Roman" pitchFamily="18" charset="0"/>
                <a:ea typeface="楷体" pitchFamily="49" charset="-122"/>
              </a:rPr>
              <a:t>when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何时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）、</a:t>
            </a:r>
            <a:r>
              <a:rPr lang="en-US" altLang="zh-CN" sz="2800" b="1" dirty="0">
                <a:latin typeface="Times New Roman" pitchFamily="18" charset="0"/>
                <a:ea typeface="楷体" pitchFamily="49" charset="-122"/>
              </a:rPr>
              <a:t>where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何地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）、</a:t>
            </a:r>
            <a:r>
              <a:rPr lang="en-US" altLang="zh-CN" sz="2800" b="1" dirty="0">
                <a:latin typeface="Times New Roman" pitchFamily="18" charset="0"/>
                <a:ea typeface="楷体" pitchFamily="49" charset="-122"/>
              </a:rPr>
              <a:t>why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何故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800" b="1" dirty="0">
                <a:latin typeface="Times New Roman" pitchFamily="18" charset="0"/>
                <a:ea typeface="楷体" pitchFamily="49" charset="-122"/>
              </a:rPr>
              <a:t>how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如何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）。这六要素常常被称为“五个</a:t>
            </a:r>
            <a:r>
              <a:rPr lang="en-US" altLang="zh-CN" sz="2800" b="1" dirty="0">
                <a:latin typeface="Times New Roman" pitchFamily="18" charset="0"/>
                <a:ea typeface="楷体" pitchFamily="49" charset="-122"/>
              </a:rPr>
              <a:t>W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和一个</a:t>
            </a:r>
            <a:r>
              <a:rPr lang="en-US" altLang="zh-CN" sz="2800" b="1" dirty="0">
                <a:latin typeface="Times New Roman" pitchFamily="18" charset="0"/>
                <a:ea typeface="楷体" pitchFamily="49" charset="-122"/>
              </a:rPr>
              <a:t>H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”。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276600" y="484188"/>
            <a:ext cx="2592388" cy="643766"/>
            <a:chOff x="2843213" y="700088"/>
            <a:chExt cx="2592387" cy="643766"/>
          </a:xfrm>
        </p:grpSpPr>
        <p:sp>
          <p:nvSpPr>
            <p:cNvPr id="5" name="圆角矩形 4">
              <a:extLst/>
            </p:cNvPr>
            <p:cNvSpPr/>
            <p:nvPr/>
          </p:nvSpPr>
          <p:spPr>
            <a:xfrm rot="530343">
              <a:off x="4935537" y="817563"/>
              <a:ext cx="441325" cy="419100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 5">
              <a:extLst/>
            </p:cNvPr>
            <p:cNvSpPr/>
            <p:nvPr/>
          </p:nvSpPr>
          <p:spPr>
            <a:xfrm rot="21283839">
              <a:off x="4514850" y="817563"/>
              <a:ext cx="441325" cy="419100"/>
            </a:xfrm>
            <a:prstGeom prst="round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 6">
              <a:extLst/>
            </p:cNvPr>
            <p:cNvSpPr/>
            <p:nvPr/>
          </p:nvSpPr>
          <p:spPr>
            <a:xfrm rot="555800">
              <a:off x="4068763" y="8175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 7">
              <a:extLst/>
            </p:cNvPr>
            <p:cNvSpPr/>
            <p:nvPr/>
          </p:nvSpPr>
          <p:spPr>
            <a:xfrm rot="20470821">
              <a:off x="3706813" y="8239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 8">
              <a:extLst/>
            </p:cNvPr>
            <p:cNvSpPr/>
            <p:nvPr/>
          </p:nvSpPr>
          <p:spPr>
            <a:xfrm rot="319204">
              <a:off x="3287713" y="8239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圆角矩形 9">
              <a:extLst/>
            </p:cNvPr>
            <p:cNvSpPr/>
            <p:nvPr/>
          </p:nvSpPr>
          <p:spPr>
            <a:xfrm rot="21148334">
              <a:off x="2878138" y="8318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9" name="矩形 1"/>
            <p:cNvSpPr>
              <a:spLocks noChangeArrowheads="1"/>
            </p:cNvSpPr>
            <p:nvPr/>
          </p:nvSpPr>
          <p:spPr bwMode="auto">
            <a:xfrm>
              <a:off x="2843213" y="700088"/>
              <a:ext cx="2592387" cy="643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新闻基本常识</a:t>
              </a:r>
            </a:p>
          </p:txBody>
        </p:sp>
      </p:grpSp>
      <p:grpSp>
        <p:nvGrpSpPr>
          <p:cNvPr id="11268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127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9" name="直线连接符 9">
              <a:extLst/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/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269" name="墨迹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3650" y="3987800"/>
            <a:ext cx="17463" cy="1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5966</Words>
  <Application>Microsoft Office PowerPoint</Application>
  <PresentationFormat>全屏显示(16:9)</PresentationFormat>
  <Paragraphs>396</Paragraphs>
  <Slides>66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8" baseType="lpstr">
      <vt:lpstr>Arial</vt:lpstr>
      <vt:lpstr>宋体</vt:lpstr>
      <vt:lpstr>Calibri</vt:lpstr>
      <vt:lpstr>微软雅黑</vt:lpstr>
      <vt:lpstr>楷体</vt:lpstr>
      <vt:lpstr>Xingkai SC</vt:lpstr>
      <vt:lpstr>汉语拼音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933</cp:revision>
  <dcterms:created xsi:type="dcterms:W3CDTF">2018-11-06T06:39:21Z</dcterms:created>
  <dcterms:modified xsi:type="dcterms:W3CDTF">2020-03-27T06:02:55Z</dcterms:modified>
</cp:coreProperties>
</file>